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ppt/ink/ink1.xml" ContentType="application/inkml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53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54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ink/ink2.xml" ContentType="application/inkml+xml"/>
  <Override PartName="/ppt/theme/themeOverride59.xml" ContentType="application/vnd.openxmlformats-officedocument.themeOverride+xml"/>
  <Override PartName="/ppt/notesSlides/notesSlide28.xml" ContentType="application/vnd.openxmlformats-officedocument.presentationml.notesSlide+xml"/>
  <Override PartName="/ppt/ink/ink3.xml" ContentType="application/inkml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64.xml" ContentType="application/vnd.openxmlformats-officedocument.themeOverr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6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B1300-E4B5-417C-892A-C1B96599C95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F0AE7CD-C6BC-473F-ACC8-4E8116D0A39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rgbClr val="CC6600"/>
              </a:solidFill>
              <a:effectLst/>
              <a:ea typeface="新細明體" panose="02020500000000000000" pitchFamily="18" charset="-120"/>
            </a:rPr>
            <a:t>董事長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rgbClr val="CC6600"/>
            </a:solidFill>
            <a:effectLst/>
            <a:ea typeface="新細明體" panose="02020500000000000000" pitchFamily="18" charset="-120"/>
          </a:endParaRPr>
        </a:p>
      </dgm:t>
    </dgm:pt>
    <dgm:pt modelId="{6A0EF633-8792-4B08-9A5A-64105398F068}" type="parTrans" cxnId="{B6B77C0E-A94E-44DB-A458-6DF1F83E214F}">
      <dgm:prSet/>
      <dgm:spPr/>
    </dgm:pt>
    <dgm:pt modelId="{630469F6-2C84-4E00-ABC4-F957896AFD28}" type="sibTrans" cxnId="{B6B77C0E-A94E-44DB-A458-6DF1F83E214F}">
      <dgm:prSet/>
      <dgm:spPr/>
    </dgm:pt>
    <dgm:pt modelId="{A51652B7-CAD5-45D7-9B39-D691E28EF4B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rgbClr val="CC6600"/>
              </a:solidFill>
              <a:effectLst/>
              <a:ea typeface="新細明體" panose="02020500000000000000" pitchFamily="18" charset="-120"/>
            </a:rPr>
            <a:t>總經理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rgbClr val="CC6600"/>
            </a:solidFill>
            <a:effectLst/>
            <a:ea typeface="新細明體" panose="02020500000000000000" pitchFamily="18" charset="-120"/>
          </a:endParaRPr>
        </a:p>
      </dgm:t>
    </dgm:pt>
    <dgm:pt modelId="{D9115490-F327-4B67-A513-E676DA2287F0}" type="parTrans" cxnId="{6C2B713B-FDF7-4B34-9513-222FB4D72026}">
      <dgm:prSet/>
      <dgm:spPr/>
    </dgm:pt>
    <dgm:pt modelId="{4CC1B2A9-B508-4900-98BD-722A8876516B}" type="sibTrans" cxnId="{6C2B713B-FDF7-4B34-9513-222FB4D72026}">
      <dgm:prSet/>
      <dgm:spPr/>
    </dgm:pt>
    <dgm:pt modelId="{40C23631-3826-4595-9759-FBFD5D7BDD2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ea typeface="新細明體" panose="02020500000000000000" pitchFamily="18" charset="-120"/>
            </a:rPr>
            <a:t>台北營業部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ea typeface="新細明體" panose="02020500000000000000" pitchFamily="18" charset="-120"/>
          </a:endParaRPr>
        </a:p>
      </dgm:t>
    </dgm:pt>
    <dgm:pt modelId="{8C96E78D-DAD7-47FD-B45B-94326BFC2F6B}" type="parTrans" cxnId="{184C9D1E-B8EE-4E60-8F4C-DC079ADC9EA7}">
      <dgm:prSet/>
      <dgm:spPr/>
    </dgm:pt>
    <dgm:pt modelId="{C65F3BC6-CB0E-4706-8AE3-8B506BDB7E7C}" type="sibTrans" cxnId="{184C9D1E-B8EE-4E60-8F4C-DC079ADC9EA7}">
      <dgm:prSet/>
      <dgm:spPr/>
    </dgm:pt>
    <dgm:pt modelId="{CEABDD34-703B-4431-85A9-E7901E77F0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rgbClr val="9900FF"/>
              </a:solidFill>
              <a:effectLst/>
              <a:ea typeface="新細明體" panose="02020500000000000000" pitchFamily="18" charset="-120"/>
            </a:rPr>
            <a:t>業務組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rgbClr val="9900FF"/>
            </a:solidFill>
            <a:effectLst/>
            <a:ea typeface="新細明體" panose="02020500000000000000" pitchFamily="18" charset="-120"/>
          </a:endParaRPr>
        </a:p>
      </dgm:t>
    </dgm:pt>
    <dgm:pt modelId="{863D4B4E-094A-49BD-9AA6-71F7C9949B2B}" type="parTrans" cxnId="{D3FE0D0B-15D0-4A62-BE92-13BFE88C8D0D}">
      <dgm:prSet/>
      <dgm:spPr/>
    </dgm:pt>
    <dgm:pt modelId="{BA0FAF04-2088-4371-9D73-FB14D6502651}" type="sibTrans" cxnId="{D3FE0D0B-15D0-4A62-BE92-13BFE88C8D0D}">
      <dgm:prSet/>
      <dgm:spPr/>
    </dgm:pt>
    <dgm:pt modelId="{3B3188DC-E4BF-4EC4-982F-8C758DCB60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rgbClr val="9900FF"/>
              </a:solidFill>
              <a:effectLst/>
              <a:ea typeface="新細明體" panose="02020500000000000000" pitchFamily="18" charset="-120"/>
            </a:rPr>
            <a:t>輔導組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rgbClr val="9900FF"/>
            </a:solidFill>
            <a:effectLst/>
            <a:ea typeface="新細明體" panose="02020500000000000000" pitchFamily="18" charset="-120"/>
          </a:endParaRPr>
        </a:p>
      </dgm:t>
    </dgm:pt>
    <dgm:pt modelId="{07E68C6C-7022-44D8-89F2-F69B0139D1EA}" type="parTrans" cxnId="{B7837335-8CC1-45CD-A3D6-01D0476614AE}">
      <dgm:prSet/>
      <dgm:spPr/>
    </dgm:pt>
    <dgm:pt modelId="{B72D5413-DB84-4F21-9160-1D90D2787801}" type="sibTrans" cxnId="{B7837335-8CC1-45CD-A3D6-01D0476614AE}">
      <dgm:prSet/>
      <dgm:spPr/>
    </dgm:pt>
    <dgm:pt modelId="{FDE0CC6F-5339-4875-96C0-C26FAE96093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ea typeface="新細明體" panose="02020500000000000000" pitchFamily="18" charset="-120"/>
            </a:rPr>
            <a:t>台中營業部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ea typeface="新細明體" panose="02020500000000000000" pitchFamily="18" charset="-120"/>
          </a:endParaRPr>
        </a:p>
      </dgm:t>
    </dgm:pt>
    <dgm:pt modelId="{E3E9EB57-29BC-4EC7-B03B-AEB287804C88}" type="parTrans" cxnId="{FC73C8D5-0E49-4457-AC24-80D476B5F08F}">
      <dgm:prSet/>
      <dgm:spPr/>
    </dgm:pt>
    <dgm:pt modelId="{ACB902BA-3D8C-457B-9CAD-1851A3E38062}" type="sibTrans" cxnId="{FC73C8D5-0E49-4457-AC24-80D476B5F08F}">
      <dgm:prSet/>
      <dgm:spPr/>
    </dgm:pt>
    <dgm:pt modelId="{2C31CD40-9970-43F7-B97C-E46C96D3743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rgbClr val="9900FF"/>
              </a:solidFill>
              <a:effectLst/>
              <a:ea typeface="新細明體" panose="02020500000000000000" pitchFamily="18" charset="-120"/>
            </a:rPr>
            <a:t>業務組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rgbClr val="9900FF"/>
            </a:solidFill>
            <a:effectLst/>
            <a:ea typeface="新細明體" panose="02020500000000000000" pitchFamily="18" charset="-120"/>
          </a:endParaRPr>
        </a:p>
      </dgm:t>
    </dgm:pt>
    <dgm:pt modelId="{20E8F5FB-4EB8-4B13-AAEB-2CDC785CB332}" type="parTrans" cxnId="{9B0631C6-BA3D-4927-B7B5-7EE361AACEB5}">
      <dgm:prSet/>
      <dgm:spPr/>
    </dgm:pt>
    <dgm:pt modelId="{CAF4780B-0DF7-4C91-82B1-A450BEE3906D}" type="sibTrans" cxnId="{9B0631C6-BA3D-4927-B7B5-7EE361AACEB5}">
      <dgm:prSet/>
      <dgm:spPr/>
    </dgm:pt>
    <dgm:pt modelId="{6D04DFED-9A56-42BA-945B-5153E2AC521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ea typeface="新細明體" panose="02020500000000000000" pitchFamily="18" charset="-120"/>
            </a:rPr>
            <a:t>客輔組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ea typeface="新細明體" panose="02020500000000000000" pitchFamily="18" charset="-120"/>
          </a:endParaRPr>
        </a:p>
      </dgm:t>
    </dgm:pt>
    <dgm:pt modelId="{F7DB2460-8219-4EAA-91BE-E68A0576E6A1}" type="parTrans" cxnId="{AB3E65B4-1960-4DE1-8CDE-CEB0F0AAEBDB}">
      <dgm:prSet/>
      <dgm:spPr/>
    </dgm:pt>
    <dgm:pt modelId="{6D34BD1E-253A-407D-A71E-AE21D848AE41}" type="sibTrans" cxnId="{AB3E65B4-1960-4DE1-8CDE-CEB0F0AAEBDB}">
      <dgm:prSet/>
      <dgm:spPr/>
    </dgm:pt>
    <dgm:pt modelId="{42D07D43-44F4-40F1-81EF-0B95EC8B44C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ea typeface="新細明體" panose="02020500000000000000" pitchFamily="18" charset="-120"/>
            </a:rPr>
            <a:t>高雄營業部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ea typeface="新細明體" panose="02020500000000000000" pitchFamily="18" charset="-120"/>
          </a:endParaRPr>
        </a:p>
      </dgm:t>
    </dgm:pt>
    <dgm:pt modelId="{E4CF3D65-C0FE-49D7-82F0-D9FF8755AC00}" type="parTrans" cxnId="{B50E844E-0A47-412E-B15B-497B7464D185}">
      <dgm:prSet/>
      <dgm:spPr/>
    </dgm:pt>
    <dgm:pt modelId="{21A74D52-6CDA-4504-BC7A-3A454962B47A}" type="sibTrans" cxnId="{B50E844E-0A47-412E-B15B-497B7464D185}">
      <dgm:prSet/>
      <dgm:spPr/>
    </dgm:pt>
    <dgm:pt modelId="{47E4513E-F7D1-4D28-9C16-8A846F93DE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rgbClr val="9900FF"/>
              </a:solidFill>
              <a:effectLst/>
              <a:ea typeface="新細明體" panose="02020500000000000000" pitchFamily="18" charset="-120"/>
            </a:rPr>
            <a:t>業務組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rgbClr val="9900FF"/>
            </a:solidFill>
            <a:effectLst/>
            <a:ea typeface="新細明體" panose="02020500000000000000" pitchFamily="18" charset="-120"/>
          </a:endParaRPr>
        </a:p>
      </dgm:t>
    </dgm:pt>
    <dgm:pt modelId="{953F8643-7782-4923-85A9-69AC63C89CBB}" type="parTrans" cxnId="{9FC3B3ED-B04E-4D37-AA0D-23F6AD9DFDAA}">
      <dgm:prSet/>
      <dgm:spPr/>
    </dgm:pt>
    <dgm:pt modelId="{A43CCE69-A85B-4679-A37A-4856D343B8BF}" type="sibTrans" cxnId="{9FC3B3ED-B04E-4D37-AA0D-23F6AD9DFDAA}">
      <dgm:prSet/>
      <dgm:spPr/>
    </dgm:pt>
    <dgm:pt modelId="{EC3FE59A-DEEA-4CE9-B7F8-5317DC6B01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ea typeface="新細明體" panose="02020500000000000000" pitchFamily="18" charset="-120"/>
            </a:rPr>
            <a:t>客輔組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ea typeface="新細明體" panose="02020500000000000000" pitchFamily="18" charset="-120"/>
          </a:endParaRPr>
        </a:p>
      </dgm:t>
    </dgm:pt>
    <dgm:pt modelId="{85FC4996-7765-47F8-9BF4-B7EFA8543301}" type="parTrans" cxnId="{693985BE-7AB9-470E-81D9-256001137071}">
      <dgm:prSet/>
      <dgm:spPr/>
    </dgm:pt>
    <dgm:pt modelId="{C2BC1EAE-2351-4BCE-8099-9BB7143BD11B}" type="sibTrans" cxnId="{693985BE-7AB9-470E-81D9-256001137071}">
      <dgm:prSet/>
      <dgm:spPr/>
    </dgm:pt>
    <dgm:pt modelId="{F01CA9D8-7B35-4ED2-8BA8-ABED4372CFD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ea typeface="新細明體" panose="02020500000000000000" pitchFamily="18" charset="-120"/>
            </a:rPr>
            <a:t>經銷</a:t>
          </a:r>
          <a:r>
            <a:rPr kumimoji="1" lang="en-US" altLang="zh-TW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ea typeface="新細明體" panose="02020500000000000000" pitchFamily="18" charset="-120"/>
            </a:rPr>
            <a:t>/</a:t>
          </a: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ea typeface="新細明體" panose="02020500000000000000" pitchFamily="18" charset="-120"/>
            </a:rPr>
            <a:t>行銷部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ea typeface="新細明體" panose="02020500000000000000" pitchFamily="18" charset="-120"/>
          </a:endParaRPr>
        </a:p>
      </dgm:t>
    </dgm:pt>
    <dgm:pt modelId="{961BE297-3C8D-4073-81A3-23DB9EBEBADA}" type="parTrans" cxnId="{1CDC8CCD-7823-4E72-A7E9-BFE1D3E5B99B}">
      <dgm:prSet/>
      <dgm:spPr/>
    </dgm:pt>
    <dgm:pt modelId="{A444FFD0-C4CD-40DC-A80A-551B4A487F9D}" type="sibTrans" cxnId="{1CDC8CCD-7823-4E72-A7E9-BFE1D3E5B99B}">
      <dgm:prSet/>
      <dgm:spPr/>
    </dgm:pt>
    <dgm:pt modelId="{73EC457F-A900-4FF7-9C16-A333A2BF7C4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ea typeface="新細明體" panose="02020500000000000000" pitchFamily="18" charset="-120"/>
            </a:rPr>
            <a:t>和華總代理</a:t>
          </a:r>
          <a:endParaRPr kumimoji="0" lang="zh-TW" altLang="en-US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ea typeface="新細明體" panose="02020500000000000000" pitchFamily="18" charset="-120"/>
          </a:endParaRPr>
        </a:p>
      </dgm:t>
    </dgm:pt>
    <dgm:pt modelId="{F0D4A254-1157-4610-B47C-A31F5E08E0E1}" type="parTrans" cxnId="{C8B71A7F-32FB-417A-8FD5-4CFCEEDE2D28}">
      <dgm:prSet/>
      <dgm:spPr/>
    </dgm:pt>
    <dgm:pt modelId="{1BCACEA8-8E6C-49CB-8214-6CFC262B3AAA}" type="sibTrans" cxnId="{C8B71A7F-32FB-417A-8FD5-4CFCEEDE2D28}">
      <dgm:prSet/>
      <dgm:spPr/>
    </dgm:pt>
    <dgm:pt modelId="{E3795448-22AD-4E49-86C8-A52CEFA6883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ea typeface="新細明體" panose="02020500000000000000" pitchFamily="18" charset="-120"/>
            </a:rPr>
            <a:t>其他經銷單位</a:t>
          </a:r>
          <a:endParaRPr kumimoji="0" lang="zh-TW" altLang="en-US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ea typeface="新細明體" panose="02020500000000000000" pitchFamily="18" charset="-120"/>
          </a:endParaRPr>
        </a:p>
      </dgm:t>
    </dgm:pt>
    <dgm:pt modelId="{6B4BBF16-F114-4E8A-A265-8DD59CD4467E}" type="parTrans" cxnId="{D7A2664D-BBC8-42AC-B4D8-2E29FC2A00F4}">
      <dgm:prSet/>
      <dgm:spPr/>
    </dgm:pt>
    <dgm:pt modelId="{A918F336-26AE-45C0-9BC9-4551FFBBAE99}" type="sibTrans" cxnId="{D7A2664D-BBC8-42AC-B4D8-2E29FC2A00F4}">
      <dgm:prSet/>
      <dgm:spPr/>
    </dgm:pt>
    <dgm:pt modelId="{738CEC76-67DC-41F0-B5FE-4E39F11FC18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ea typeface="新細明體" panose="02020500000000000000" pitchFamily="18" charset="-120"/>
            </a:rPr>
            <a:t>系統部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ea typeface="新細明體" panose="02020500000000000000" pitchFamily="18" charset="-120"/>
          </a:endParaRPr>
        </a:p>
      </dgm:t>
    </dgm:pt>
    <dgm:pt modelId="{9BA20CFB-5DDF-4B5D-B5F8-73D31E4ECCFD}" type="parTrans" cxnId="{8A3EF1B8-ABD9-4C51-B2A1-72686BBECCEA}">
      <dgm:prSet/>
      <dgm:spPr/>
    </dgm:pt>
    <dgm:pt modelId="{6B237C22-4677-4A66-AAFF-FD43B4099154}" type="sibTrans" cxnId="{8A3EF1B8-ABD9-4C51-B2A1-72686BBECCEA}">
      <dgm:prSet/>
      <dgm:spPr/>
    </dgm:pt>
    <dgm:pt modelId="{DBFCFA93-3C38-4316-86A4-BF1C93D9F4F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rgbClr val="9900FF"/>
              </a:solidFill>
              <a:effectLst/>
              <a:ea typeface="新細明體" panose="02020500000000000000" pitchFamily="18" charset="-120"/>
            </a:rPr>
            <a:t>維護組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rgbClr val="9900FF"/>
            </a:solidFill>
            <a:effectLst/>
            <a:ea typeface="新細明體" panose="02020500000000000000" pitchFamily="18" charset="-120"/>
          </a:endParaRPr>
        </a:p>
      </dgm:t>
    </dgm:pt>
    <dgm:pt modelId="{FFC2BAF2-F88D-4078-B11F-67D0ECD9DD37}" type="parTrans" cxnId="{76CE8077-C287-458C-89A0-306585403864}">
      <dgm:prSet/>
      <dgm:spPr/>
    </dgm:pt>
    <dgm:pt modelId="{0AAE4D8F-FF97-42D2-8A32-DDA4F5CED05B}" type="sibTrans" cxnId="{76CE8077-C287-458C-89A0-306585403864}">
      <dgm:prSet/>
      <dgm:spPr/>
    </dgm:pt>
    <dgm:pt modelId="{1AB18A0D-D33E-4ABE-9109-662AE4AFE4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rgbClr val="9900FF"/>
              </a:solidFill>
              <a:effectLst/>
              <a:ea typeface="新細明體" panose="02020500000000000000" pitchFamily="18" charset="-120"/>
            </a:rPr>
            <a:t>研發組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rgbClr val="9900FF"/>
            </a:solidFill>
            <a:effectLst/>
            <a:ea typeface="新細明體" panose="02020500000000000000" pitchFamily="18" charset="-120"/>
          </a:endParaRPr>
        </a:p>
      </dgm:t>
    </dgm:pt>
    <dgm:pt modelId="{09BDCA7E-5150-4577-A05D-01A46330548A}" type="parTrans" cxnId="{53470B66-EF79-4711-B8B4-1D09307FB7F6}">
      <dgm:prSet/>
      <dgm:spPr/>
    </dgm:pt>
    <dgm:pt modelId="{8CAAE982-DEA2-4E53-9CAD-F8FA8806FD4C}" type="sibTrans" cxnId="{53470B66-EF79-4711-B8B4-1D09307FB7F6}">
      <dgm:prSet/>
      <dgm:spPr/>
    </dgm:pt>
    <dgm:pt modelId="{757A5423-308D-4E7F-BFB8-40157F77447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en-US" altLang="zh-TW" b="1" i="0" u="none" strike="noStrike" cap="none" normalizeH="0" baseline="0" smtClean="0">
              <a:ln>
                <a:noFill/>
              </a:ln>
              <a:solidFill>
                <a:srgbClr val="9900FF"/>
              </a:solidFill>
              <a:effectLst/>
              <a:ea typeface="新細明體" panose="02020500000000000000" pitchFamily="18" charset="-120"/>
            </a:rPr>
            <a:t>MIS</a:t>
          </a: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rgbClr val="9900FF"/>
              </a:solidFill>
              <a:effectLst/>
              <a:ea typeface="新細明體" panose="02020500000000000000" pitchFamily="18" charset="-120"/>
            </a:rPr>
            <a:t>組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rgbClr val="9900FF"/>
            </a:solidFill>
            <a:effectLst/>
            <a:ea typeface="新細明體" panose="02020500000000000000" pitchFamily="18" charset="-120"/>
          </a:endParaRPr>
        </a:p>
      </dgm:t>
    </dgm:pt>
    <dgm:pt modelId="{3ADF4E73-8552-4C83-BA6B-9B55BEF2B01E}" type="parTrans" cxnId="{7E9D959C-88BE-47A6-ADEF-A76BF1DB7067}">
      <dgm:prSet/>
      <dgm:spPr/>
    </dgm:pt>
    <dgm:pt modelId="{A6D0503B-4DF2-4461-9396-C9F4A7185E5A}" type="sibTrans" cxnId="{7E9D959C-88BE-47A6-ADEF-A76BF1DB7067}">
      <dgm:prSet/>
      <dgm:spPr/>
    </dgm:pt>
    <dgm:pt modelId="{93C102F2-390D-4F69-A9AC-9CFF9DA4B50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1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ea typeface="新細明體" panose="02020500000000000000" pitchFamily="18" charset="-120"/>
            </a:rPr>
            <a:t>行政部</a:t>
          </a:r>
          <a:endParaRPr kumimoji="1" lang="zh-TW" altLang="en-US" b="1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ea typeface="新細明體" panose="02020500000000000000" pitchFamily="18" charset="-120"/>
          </a:endParaRPr>
        </a:p>
      </dgm:t>
    </dgm:pt>
    <dgm:pt modelId="{68B16FDE-3F63-4E97-A906-CBD8F16F0DA5}" type="parTrans" cxnId="{82887F58-D2CF-405B-BF1F-567C71C1EB9D}">
      <dgm:prSet/>
      <dgm:spPr/>
    </dgm:pt>
    <dgm:pt modelId="{4799BA25-E802-4E55-B37B-51F6092F003E}" type="sibTrans" cxnId="{82887F58-D2CF-405B-BF1F-567C71C1EB9D}">
      <dgm:prSet/>
      <dgm:spPr/>
    </dgm:pt>
    <dgm:pt modelId="{832BC858-A893-4927-A43F-7FA0DC29B2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ea typeface="新細明體" panose="02020500000000000000" pitchFamily="18" charset="-120"/>
            </a:rPr>
            <a:t>客服部</a:t>
          </a:r>
          <a:endParaRPr kumimoji="0" lang="zh-TW" altLang="en-US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ea typeface="新細明體" panose="02020500000000000000" pitchFamily="18" charset="-120"/>
          </a:endParaRPr>
        </a:p>
      </dgm:t>
    </dgm:pt>
    <dgm:pt modelId="{F9C75129-5A75-4968-AA49-F029D337CADD}" type="parTrans" cxnId="{10AAA36F-E4A2-4DFE-8E3C-48B8F4AD8705}">
      <dgm:prSet/>
      <dgm:spPr/>
    </dgm:pt>
    <dgm:pt modelId="{B51D405F-EEF6-4B3A-9E21-6B85DF39BD6E}" type="sibTrans" cxnId="{10AAA36F-E4A2-4DFE-8E3C-48B8F4AD8705}">
      <dgm:prSet/>
      <dgm:spPr/>
    </dgm:pt>
    <dgm:pt modelId="{5FB3E36F-786F-455A-B995-44A32265145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ea typeface="新細明體" panose="02020500000000000000" pitchFamily="18" charset="-120"/>
            </a:rPr>
            <a:t>展盺子公司</a:t>
          </a:r>
          <a:endParaRPr kumimoji="0" lang="zh-TW" altLang="en-US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ea typeface="新細明體" panose="02020500000000000000" pitchFamily="18" charset="-120"/>
          </a:endParaRPr>
        </a:p>
      </dgm:t>
    </dgm:pt>
    <dgm:pt modelId="{71E3D5DF-CDA0-49E8-8F12-EAD7D49C0A08}" type="parTrans" cxnId="{45BDE6D4-36A5-4E64-BA79-A7B6B8859296}">
      <dgm:prSet/>
      <dgm:spPr/>
    </dgm:pt>
    <dgm:pt modelId="{E976C500-2916-4E5F-93D2-121789D4A067}" type="sibTrans" cxnId="{45BDE6D4-36A5-4E64-BA79-A7B6B8859296}">
      <dgm:prSet/>
      <dgm:spPr/>
    </dgm:pt>
    <dgm:pt modelId="{9ECBB3D1-7D08-4688-9F85-632E538C81EA}" type="pres">
      <dgm:prSet presAssocID="{185B1300-E4B5-417C-892A-C1B96599C9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4FF611E-3A4A-4CD0-B2C8-2AEC5D23213D}" type="pres">
      <dgm:prSet presAssocID="{AF0AE7CD-C6BC-473F-ACC8-4E8116D0A39B}" presName="hierRoot1" presStyleCnt="0">
        <dgm:presLayoutVars>
          <dgm:hierBranch/>
        </dgm:presLayoutVars>
      </dgm:prSet>
      <dgm:spPr/>
    </dgm:pt>
    <dgm:pt modelId="{46895CC2-B641-4E5D-A1DC-986D878614BC}" type="pres">
      <dgm:prSet presAssocID="{AF0AE7CD-C6BC-473F-ACC8-4E8116D0A39B}" presName="rootComposite1" presStyleCnt="0"/>
      <dgm:spPr/>
    </dgm:pt>
    <dgm:pt modelId="{9AB42EB7-BAA8-4F02-B6EC-8DA2097C125B}" type="pres">
      <dgm:prSet presAssocID="{AF0AE7CD-C6BC-473F-ACC8-4E8116D0A39B}" presName="rootText1" presStyleLbl="node0" presStyleIdx="0" presStyleCnt="1">
        <dgm:presLayoutVars>
          <dgm:chPref val="3"/>
        </dgm:presLayoutVars>
      </dgm:prSet>
      <dgm:spPr/>
    </dgm:pt>
    <dgm:pt modelId="{D5295D4B-37E2-4405-8A72-3AB929EDF8EE}" type="pres">
      <dgm:prSet presAssocID="{AF0AE7CD-C6BC-473F-ACC8-4E8116D0A39B}" presName="rootConnector1" presStyleLbl="node1" presStyleIdx="0" presStyleCnt="0"/>
      <dgm:spPr/>
    </dgm:pt>
    <dgm:pt modelId="{5906418E-DD66-4341-A763-7165B119B8FE}" type="pres">
      <dgm:prSet presAssocID="{AF0AE7CD-C6BC-473F-ACC8-4E8116D0A39B}" presName="hierChild2" presStyleCnt="0"/>
      <dgm:spPr/>
    </dgm:pt>
    <dgm:pt modelId="{E4B50D8A-DAA8-4E74-8BF3-48AF10259A1D}" type="pres">
      <dgm:prSet presAssocID="{D9115490-F327-4B67-A513-E676DA2287F0}" presName="Name35" presStyleLbl="parChTrans1D2" presStyleIdx="0" presStyleCnt="2"/>
      <dgm:spPr/>
    </dgm:pt>
    <dgm:pt modelId="{210BE37D-7315-4CBD-951F-B1FF7BC986D7}" type="pres">
      <dgm:prSet presAssocID="{A51652B7-CAD5-45D7-9B39-D691E28EF4B9}" presName="hierRoot2" presStyleCnt="0">
        <dgm:presLayoutVars>
          <dgm:hierBranch/>
        </dgm:presLayoutVars>
      </dgm:prSet>
      <dgm:spPr/>
    </dgm:pt>
    <dgm:pt modelId="{59773A4D-D9A0-4A39-9D67-A23D8492DBC6}" type="pres">
      <dgm:prSet presAssocID="{A51652B7-CAD5-45D7-9B39-D691E28EF4B9}" presName="rootComposite" presStyleCnt="0"/>
      <dgm:spPr/>
    </dgm:pt>
    <dgm:pt modelId="{06A21A53-4BE4-4FC4-A918-5A3DA31FD935}" type="pres">
      <dgm:prSet presAssocID="{A51652B7-CAD5-45D7-9B39-D691E28EF4B9}" presName="rootText" presStyleLbl="node2" presStyleIdx="0" presStyleCnt="2">
        <dgm:presLayoutVars>
          <dgm:chPref val="3"/>
        </dgm:presLayoutVars>
      </dgm:prSet>
      <dgm:spPr/>
    </dgm:pt>
    <dgm:pt modelId="{0A2C02CF-14D7-4EEB-B4BA-393EAF666DE7}" type="pres">
      <dgm:prSet presAssocID="{A51652B7-CAD5-45D7-9B39-D691E28EF4B9}" presName="rootConnector" presStyleLbl="node2" presStyleIdx="0" presStyleCnt="2"/>
      <dgm:spPr/>
    </dgm:pt>
    <dgm:pt modelId="{0E478FD7-6075-406D-84A1-E0E4D953F9BB}" type="pres">
      <dgm:prSet presAssocID="{A51652B7-CAD5-45D7-9B39-D691E28EF4B9}" presName="hierChild4" presStyleCnt="0"/>
      <dgm:spPr/>
    </dgm:pt>
    <dgm:pt modelId="{03CDD5E6-E282-404E-87B1-97CED5B3DDE8}" type="pres">
      <dgm:prSet presAssocID="{8C96E78D-DAD7-47FD-B45B-94326BFC2F6B}" presName="Name35" presStyleLbl="parChTrans1D3" presStyleIdx="0" presStyleCnt="7"/>
      <dgm:spPr/>
    </dgm:pt>
    <dgm:pt modelId="{F81FB034-5B51-4D23-956E-0B43C6E76FEF}" type="pres">
      <dgm:prSet presAssocID="{40C23631-3826-4595-9759-FBFD5D7BDD22}" presName="hierRoot2" presStyleCnt="0">
        <dgm:presLayoutVars>
          <dgm:hierBranch val="r"/>
        </dgm:presLayoutVars>
      </dgm:prSet>
      <dgm:spPr/>
    </dgm:pt>
    <dgm:pt modelId="{417182B3-058D-4234-A061-F2E188C830D6}" type="pres">
      <dgm:prSet presAssocID="{40C23631-3826-4595-9759-FBFD5D7BDD22}" presName="rootComposite" presStyleCnt="0"/>
      <dgm:spPr/>
    </dgm:pt>
    <dgm:pt modelId="{9D20C415-E307-43DF-B9B9-DA2A52566803}" type="pres">
      <dgm:prSet presAssocID="{40C23631-3826-4595-9759-FBFD5D7BDD22}" presName="rootText" presStyleLbl="node3" presStyleIdx="0" presStyleCnt="7">
        <dgm:presLayoutVars>
          <dgm:chPref val="3"/>
        </dgm:presLayoutVars>
      </dgm:prSet>
      <dgm:spPr/>
    </dgm:pt>
    <dgm:pt modelId="{49D87FA4-24A3-490B-BF04-A775476E9899}" type="pres">
      <dgm:prSet presAssocID="{40C23631-3826-4595-9759-FBFD5D7BDD22}" presName="rootConnector" presStyleLbl="node3" presStyleIdx="0" presStyleCnt="7"/>
      <dgm:spPr/>
    </dgm:pt>
    <dgm:pt modelId="{C9A9E93F-F9EE-4389-A5CA-260AFA239ABE}" type="pres">
      <dgm:prSet presAssocID="{40C23631-3826-4595-9759-FBFD5D7BDD22}" presName="hierChild4" presStyleCnt="0"/>
      <dgm:spPr/>
    </dgm:pt>
    <dgm:pt modelId="{C6157D6F-5BF4-451F-A75D-B3E2E94F2507}" type="pres">
      <dgm:prSet presAssocID="{863D4B4E-094A-49BD-9AA6-71F7C9949B2B}" presName="Name50" presStyleLbl="parChTrans1D4" presStyleIdx="0" presStyleCnt="11"/>
      <dgm:spPr/>
    </dgm:pt>
    <dgm:pt modelId="{D412B09D-E96F-4062-BFC0-F0BE828664CC}" type="pres">
      <dgm:prSet presAssocID="{CEABDD34-703B-4431-85A9-E7901E77F044}" presName="hierRoot2" presStyleCnt="0">
        <dgm:presLayoutVars>
          <dgm:hierBranch/>
        </dgm:presLayoutVars>
      </dgm:prSet>
      <dgm:spPr/>
    </dgm:pt>
    <dgm:pt modelId="{D0D3B64D-EECD-4EDE-917B-1478215169CB}" type="pres">
      <dgm:prSet presAssocID="{CEABDD34-703B-4431-85A9-E7901E77F044}" presName="rootComposite" presStyleCnt="0"/>
      <dgm:spPr/>
    </dgm:pt>
    <dgm:pt modelId="{4455D60E-D930-464F-9C18-1F76D156E11B}" type="pres">
      <dgm:prSet presAssocID="{CEABDD34-703B-4431-85A9-E7901E77F044}" presName="rootText" presStyleLbl="node4" presStyleIdx="0" presStyleCnt="11">
        <dgm:presLayoutVars>
          <dgm:chPref val="3"/>
        </dgm:presLayoutVars>
      </dgm:prSet>
      <dgm:spPr/>
    </dgm:pt>
    <dgm:pt modelId="{3D4B9545-F0E3-40DB-B9C6-9613C49FE6CE}" type="pres">
      <dgm:prSet presAssocID="{CEABDD34-703B-4431-85A9-E7901E77F044}" presName="rootConnector" presStyleLbl="node4" presStyleIdx="0" presStyleCnt="11"/>
      <dgm:spPr/>
    </dgm:pt>
    <dgm:pt modelId="{C9749D49-9343-47D4-8A0C-E8C711F3834E}" type="pres">
      <dgm:prSet presAssocID="{CEABDD34-703B-4431-85A9-E7901E77F044}" presName="hierChild4" presStyleCnt="0"/>
      <dgm:spPr/>
    </dgm:pt>
    <dgm:pt modelId="{1E4CC7E1-252E-422F-A7ED-359BCD648E9E}" type="pres">
      <dgm:prSet presAssocID="{CEABDD34-703B-4431-85A9-E7901E77F044}" presName="hierChild5" presStyleCnt="0"/>
      <dgm:spPr/>
    </dgm:pt>
    <dgm:pt modelId="{0FF37893-925F-4BBE-AA3E-243ED80E9CEB}" type="pres">
      <dgm:prSet presAssocID="{07E68C6C-7022-44D8-89F2-F69B0139D1EA}" presName="Name50" presStyleLbl="parChTrans1D4" presStyleIdx="1" presStyleCnt="11"/>
      <dgm:spPr/>
    </dgm:pt>
    <dgm:pt modelId="{D1456ACA-1D0B-4DAA-8A74-5168C3E06F45}" type="pres">
      <dgm:prSet presAssocID="{3B3188DC-E4BF-4EC4-982F-8C758DCB60A1}" presName="hierRoot2" presStyleCnt="0">
        <dgm:presLayoutVars>
          <dgm:hierBranch/>
        </dgm:presLayoutVars>
      </dgm:prSet>
      <dgm:spPr/>
    </dgm:pt>
    <dgm:pt modelId="{F9FD5442-1293-4CE3-B461-7BF8941B75AE}" type="pres">
      <dgm:prSet presAssocID="{3B3188DC-E4BF-4EC4-982F-8C758DCB60A1}" presName="rootComposite" presStyleCnt="0"/>
      <dgm:spPr/>
    </dgm:pt>
    <dgm:pt modelId="{173507A7-75A2-4942-93E6-3B97268D4A3D}" type="pres">
      <dgm:prSet presAssocID="{3B3188DC-E4BF-4EC4-982F-8C758DCB60A1}" presName="rootText" presStyleLbl="node4" presStyleIdx="1" presStyleCnt="11">
        <dgm:presLayoutVars>
          <dgm:chPref val="3"/>
        </dgm:presLayoutVars>
      </dgm:prSet>
      <dgm:spPr/>
    </dgm:pt>
    <dgm:pt modelId="{46FD08D3-89CC-4748-BE1B-57D9FA0AC218}" type="pres">
      <dgm:prSet presAssocID="{3B3188DC-E4BF-4EC4-982F-8C758DCB60A1}" presName="rootConnector" presStyleLbl="node4" presStyleIdx="1" presStyleCnt="11"/>
      <dgm:spPr/>
    </dgm:pt>
    <dgm:pt modelId="{BCCF0650-A095-4E7D-A92E-A82232B6C9D3}" type="pres">
      <dgm:prSet presAssocID="{3B3188DC-E4BF-4EC4-982F-8C758DCB60A1}" presName="hierChild4" presStyleCnt="0"/>
      <dgm:spPr/>
    </dgm:pt>
    <dgm:pt modelId="{46BFBC6B-188A-415B-A57F-4A41027D54BA}" type="pres">
      <dgm:prSet presAssocID="{3B3188DC-E4BF-4EC4-982F-8C758DCB60A1}" presName="hierChild5" presStyleCnt="0"/>
      <dgm:spPr/>
    </dgm:pt>
    <dgm:pt modelId="{BA4040BB-FA39-49D3-85EC-CADAE908CA78}" type="pres">
      <dgm:prSet presAssocID="{40C23631-3826-4595-9759-FBFD5D7BDD22}" presName="hierChild5" presStyleCnt="0"/>
      <dgm:spPr/>
    </dgm:pt>
    <dgm:pt modelId="{99AAE210-BB17-4BF3-BAA7-712EE138567C}" type="pres">
      <dgm:prSet presAssocID="{E3E9EB57-29BC-4EC7-B03B-AEB287804C88}" presName="Name35" presStyleLbl="parChTrans1D3" presStyleIdx="1" presStyleCnt="7"/>
      <dgm:spPr/>
    </dgm:pt>
    <dgm:pt modelId="{AB521552-8077-466D-9481-0BFE274A2DF8}" type="pres">
      <dgm:prSet presAssocID="{FDE0CC6F-5339-4875-96C0-C26FAE96093A}" presName="hierRoot2" presStyleCnt="0">
        <dgm:presLayoutVars>
          <dgm:hierBranch val="r"/>
        </dgm:presLayoutVars>
      </dgm:prSet>
      <dgm:spPr/>
    </dgm:pt>
    <dgm:pt modelId="{160EBD68-A785-4A15-8FEC-EC32ED908798}" type="pres">
      <dgm:prSet presAssocID="{FDE0CC6F-5339-4875-96C0-C26FAE96093A}" presName="rootComposite" presStyleCnt="0"/>
      <dgm:spPr/>
    </dgm:pt>
    <dgm:pt modelId="{5AEB42D6-24DF-4CEC-B957-43E6CA06D34E}" type="pres">
      <dgm:prSet presAssocID="{FDE0CC6F-5339-4875-96C0-C26FAE96093A}" presName="rootText" presStyleLbl="node3" presStyleIdx="1" presStyleCnt="7">
        <dgm:presLayoutVars>
          <dgm:chPref val="3"/>
        </dgm:presLayoutVars>
      </dgm:prSet>
      <dgm:spPr/>
    </dgm:pt>
    <dgm:pt modelId="{5FED00AF-613D-4049-9A51-B2F3A3A8EE91}" type="pres">
      <dgm:prSet presAssocID="{FDE0CC6F-5339-4875-96C0-C26FAE96093A}" presName="rootConnector" presStyleLbl="node3" presStyleIdx="1" presStyleCnt="7"/>
      <dgm:spPr/>
    </dgm:pt>
    <dgm:pt modelId="{9DCB0832-EC5D-423E-97B6-D122B3213E16}" type="pres">
      <dgm:prSet presAssocID="{FDE0CC6F-5339-4875-96C0-C26FAE96093A}" presName="hierChild4" presStyleCnt="0"/>
      <dgm:spPr/>
    </dgm:pt>
    <dgm:pt modelId="{EF9994D6-ED7C-4F81-AA77-89B854540D67}" type="pres">
      <dgm:prSet presAssocID="{20E8F5FB-4EB8-4B13-AAEB-2CDC785CB332}" presName="Name50" presStyleLbl="parChTrans1D4" presStyleIdx="2" presStyleCnt="11"/>
      <dgm:spPr/>
    </dgm:pt>
    <dgm:pt modelId="{7C5943F5-9D2D-47FB-8F4D-5F7E742B660D}" type="pres">
      <dgm:prSet presAssocID="{2C31CD40-9970-43F7-B97C-E46C96D3743D}" presName="hierRoot2" presStyleCnt="0">
        <dgm:presLayoutVars>
          <dgm:hierBranch/>
        </dgm:presLayoutVars>
      </dgm:prSet>
      <dgm:spPr/>
    </dgm:pt>
    <dgm:pt modelId="{1058BA3F-29A1-46A4-9360-D6AAD608DF96}" type="pres">
      <dgm:prSet presAssocID="{2C31CD40-9970-43F7-B97C-E46C96D3743D}" presName="rootComposite" presStyleCnt="0"/>
      <dgm:spPr/>
    </dgm:pt>
    <dgm:pt modelId="{030AF3A0-B25F-44D5-834C-DC5A40F92640}" type="pres">
      <dgm:prSet presAssocID="{2C31CD40-9970-43F7-B97C-E46C96D3743D}" presName="rootText" presStyleLbl="node4" presStyleIdx="2" presStyleCnt="11">
        <dgm:presLayoutVars>
          <dgm:chPref val="3"/>
        </dgm:presLayoutVars>
      </dgm:prSet>
      <dgm:spPr/>
    </dgm:pt>
    <dgm:pt modelId="{8611D9F6-45FD-416E-8C04-312EA47EA16E}" type="pres">
      <dgm:prSet presAssocID="{2C31CD40-9970-43F7-B97C-E46C96D3743D}" presName="rootConnector" presStyleLbl="node4" presStyleIdx="2" presStyleCnt="11"/>
      <dgm:spPr/>
    </dgm:pt>
    <dgm:pt modelId="{F901C397-76B8-40F9-B2DB-A1FA506E0A23}" type="pres">
      <dgm:prSet presAssocID="{2C31CD40-9970-43F7-B97C-E46C96D3743D}" presName="hierChild4" presStyleCnt="0"/>
      <dgm:spPr/>
    </dgm:pt>
    <dgm:pt modelId="{57EB86CD-7080-4BDD-A8BE-4EE4A905052F}" type="pres">
      <dgm:prSet presAssocID="{2C31CD40-9970-43F7-B97C-E46C96D3743D}" presName="hierChild5" presStyleCnt="0"/>
      <dgm:spPr/>
    </dgm:pt>
    <dgm:pt modelId="{2E8A4189-0FD6-47AA-83EC-73D57CBA3B19}" type="pres">
      <dgm:prSet presAssocID="{F7DB2460-8219-4EAA-91BE-E68A0576E6A1}" presName="Name50" presStyleLbl="parChTrans1D4" presStyleIdx="3" presStyleCnt="11"/>
      <dgm:spPr/>
    </dgm:pt>
    <dgm:pt modelId="{BB80CC08-DD3F-4B05-95D6-9D6DD21A6B9F}" type="pres">
      <dgm:prSet presAssocID="{6D04DFED-9A56-42BA-945B-5153E2AC5212}" presName="hierRoot2" presStyleCnt="0">
        <dgm:presLayoutVars>
          <dgm:hierBranch/>
        </dgm:presLayoutVars>
      </dgm:prSet>
      <dgm:spPr/>
    </dgm:pt>
    <dgm:pt modelId="{76DB1350-F619-4F85-8722-3E8C0DE26DE3}" type="pres">
      <dgm:prSet presAssocID="{6D04DFED-9A56-42BA-945B-5153E2AC5212}" presName="rootComposite" presStyleCnt="0"/>
      <dgm:spPr/>
    </dgm:pt>
    <dgm:pt modelId="{4FC96748-3168-43BB-A97E-87E1FE561FB6}" type="pres">
      <dgm:prSet presAssocID="{6D04DFED-9A56-42BA-945B-5153E2AC5212}" presName="rootText" presStyleLbl="node4" presStyleIdx="3" presStyleCnt="11">
        <dgm:presLayoutVars>
          <dgm:chPref val="3"/>
        </dgm:presLayoutVars>
      </dgm:prSet>
      <dgm:spPr/>
    </dgm:pt>
    <dgm:pt modelId="{1F2DFAB1-F899-4708-B921-46160A97B1A1}" type="pres">
      <dgm:prSet presAssocID="{6D04DFED-9A56-42BA-945B-5153E2AC5212}" presName="rootConnector" presStyleLbl="node4" presStyleIdx="3" presStyleCnt="11"/>
      <dgm:spPr/>
    </dgm:pt>
    <dgm:pt modelId="{B873380D-E745-4607-B79E-D13B73693497}" type="pres">
      <dgm:prSet presAssocID="{6D04DFED-9A56-42BA-945B-5153E2AC5212}" presName="hierChild4" presStyleCnt="0"/>
      <dgm:spPr/>
    </dgm:pt>
    <dgm:pt modelId="{1DAB64B8-F451-4E58-B56C-008914FBA44A}" type="pres">
      <dgm:prSet presAssocID="{6D04DFED-9A56-42BA-945B-5153E2AC5212}" presName="hierChild5" presStyleCnt="0"/>
      <dgm:spPr/>
    </dgm:pt>
    <dgm:pt modelId="{987A855A-D4A7-40CD-9F04-682CC7B1DF9C}" type="pres">
      <dgm:prSet presAssocID="{FDE0CC6F-5339-4875-96C0-C26FAE96093A}" presName="hierChild5" presStyleCnt="0"/>
      <dgm:spPr/>
    </dgm:pt>
    <dgm:pt modelId="{D16AD2A9-731E-4161-8AAD-36A2C92553C6}" type="pres">
      <dgm:prSet presAssocID="{E4CF3D65-C0FE-49D7-82F0-D9FF8755AC00}" presName="Name35" presStyleLbl="parChTrans1D3" presStyleIdx="2" presStyleCnt="7"/>
      <dgm:spPr/>
    </dgm:pt>
    <dgm:pt modelId="{50571F72-72AE-4D62-A142-390FDADF02B5}" type="pres">
      <dgm:prSet presAssocID="{42D07D43-44F4-40F1-81EF-0B95EC8B44C8}" presName="hierRoot2" presStyleCnt="0">
        <dgm:presLayoutVars>
          <dgm:hierBranch val="r"/>
        </dgm:presLayoutVars>
      </dgm:prSet>
      <dgm:spPr/>
    </dgm:pt>
    <dgm:pt modelId="{9F684E11-FEE6-4220-A48C-DBB66CA2AE3B}" type="pres">
      <dgm:prSet presAssocID="{42D07D43-44F4-40F1-81EF-0B95EC8B44C8}" presName="rootComposite" presStyleCnt="0"/>
      <dgm:spPr/>
    </dgm:pt>
    <dgm:pt modelId="{3CE0A51F-CBAC-426A-85DF-A9E24D804105}" type="pres">
      <dgm:prSet presAssocID="{42D07D43-44F4-40F1-81EF-0B95EC8B44C8}" presName="rootText" presStyleLbl="node3" presStyleIdx="2" presStyleCnt="7">
        <dgm:presLayoutVars>
          <dgm:chPref val="3"/>
        </dgm:presLayoutVars>
      </dgm:prSet>
      <dgm:spPr/>
    </dgm:pt>
    <dgm:pt modelId="{8170C970-91C0-4CAD-8542-C3693EC1D181}" type="pres">
      <dgm:prSet presAssocID="{42D07D43-44F4-40F1-81EF-0B95EC8B44C8}" presName="rootConnector" presStyleLbl="node3" presStyleIdx="2" presStyleCnt="7"/>
      <dgm:spPr/>
    </dgm:pt>
    <dgm:pt modelId="{B7255944-2280-4D04-8BBE-640EAFFE9696}" type="pres">
      <dgm:prSet presAssocID="{42D07D43-44F4-40F1-81EF-0B95EC8B44C8}" presName="hierChild4" presStyleCnt="0"/>
      <dgm:spPr/>
    </dgm:pt>
    <dgm:pt modelId="{4ECB1D52-A651-4BAE-B61C-07A144A5F7A5}" type="pres">
      <dgm:prSet presAssocID="{953F8643-7782-4923-85A9-69AC63C89CBB}" presName="Name50" presStyleLbl="parChTrans1D4" presStyleIdx="4" presStyleCnt="11"/>
      <dgm:spPr/>
    </dgm:pt>
    <dgm:pt modelId="{A34CF0FD-877F-4291-9D9F-350484790C4C}" type="pres">
      <dgm:prSet presAssocID="{47E4513E-F7D1-4D28-9C16-8A846F93DE4F}" presName="hierRoot2" presStyleCnt="0">
        <dgm:presLayoutVars>
          <dgm:hierBranch/>
        </dgm:presLayoutVars>
      </dgm:prSet>
      <dgm:spPr/>
    </dgm:pt>
    <dgm:pt modelId="{42232323-87AD-4B73-A330-173CFE98E624}" type="pres">
      <dgm:prSet presAssocID="{47E4513E-F7D1-4D28-9C16-8A846F93DE4F}" presName="rootComposite" presStyleCnt="0"/>
      <dgm:spPr/>
    </dgm:pt>
    <dgm:pt modelId="{D32C92C5-BA41-4422-A25F-D1D5D2ADE4B1}" type="pres">
      <dgm:prSet presAssocID="{47E4513E-F7D1-4D28-9C16-8A846F93DE4F}" presName="rootText" presStyleLbl="node4" presStyleIdx="4" presStyleCnt="11">
        <dgm:presLayoutVars>
          <dgm:chPref val="3"/>
        </dgm:presLayoutVars>
      </dgm:prSet>
      <dgm:spPr/>
    </dgm:pt>
    <dgm:pt modelId="{5285A8D9-7EF1-4EE0-AAF7-72E27C1D5113}" type="pres">
      <dgm:prSet presAssocID="{47E4513E-F7D1-4D28-9C16-8A846F93DE4F}" presName="rootConnector" presStyleLbl="node4" presStyleIdx="4" presStyleCnt="11"/>
      <dgm:spPr/>
    </dgm:pt>
    <dgm:pt modelId="{A005D947-1E36-49D4-943C-3861C2280A64}" type="pres">
      <dgm:prSet presAssocID="{47E4513E-F7D1-4D28-9C16-8A846F93DE4F}" presName="hierChild4" presStyleCnt="0"/>
      <dgm:spPr/>
    </dgm:pt>
    <dgm:pt modelId="{33C5A33E-CCD7-494A-84FD-F75C4BAB6180}" type="pres">
      <dgm:prSet presAssocID="{47E4513E-F7D1-4D28-9C16-8A846F93DE4F}" presName="hierChild5" presStyleCnt="0"/>
      <dgm:spPr/>
    </dgm:pt>
    <dgm:pt modelId="{AABDF1D8-38B4-48A3-A36C-EDE5EB3F52FE}" type="pres">
      <dgm:prSet presAssocID="{85FC4996-7765-47F8-9BF4-B7EFA8543301}" presName="Name50" presStyleLbl="parChTrans1D4" presStyleIdx="5" presStyleCnt="11"/>
      <dgm:spPr/>
    </dgm:pt>
    <dgm:pt modelId="{B8FBB3BF-64D2-49F3-B8C1-DFC3D91D488C}" type="pres">
      <dgm:prSet presAssocID="{EC3FE59A-DEEA-4CE9-B7F8-5317DC6B01FC}" presName="hierRoot2" presStyleCnt="0">
        <dgm:presLayoutVars>
          <dgm:hierBranch/>
        </dgm:presLayoutVars>
      </dgm:prSet>
      <dgm:spPr/>
    </dgm:pt>
    <dgm:pt modelId="{F7540D04-2786-4A4E-9602-2D1F879A488E}" type="pres">
      <dgm:prSet presAssocID="{EC3FE59A-DEEA-4CE9-B7F8-5317DC6B01FC}" presName="rootComposite" presStyleCnt="0"/>
      <dgm:spPr/>
    </dgm:pt>
    <dgm:pt modelId="{970B42EB-F53B-47C1-BC33-A6741FBFCAE0}" type="pres">
      <dgm:prSet presAssocID="{EC3FE59A-DEEA-4CE9-B7F8-5317DC6B01FC}" presName="rootText" presStyleLbl="node4" presStyleIdx="5" presStyleCnt="11">
        <dgm:presLayoutVars>
          <dgm:chPref val="3"/>
        </dgm:presLayoutVars>
      </dgm:prSet>
      <dgm:spPr/>
    </dgm:pt>
    <dgm:pt modelId="{3CA7DAF9-00F4-4DFA-9DE7-7CFF0AD9600F}" type="pres">
      <dgm:prSet presAssocID="{EC3FE59A-DEEA-4CE9-B7F8-5317DC6B01FC}" presName="rootConnector" presStyleLbl="node4" presStyleIdx="5" presStyleCnt="11"/>
      <dgm:spPr/>
    </dgm:pt>
    <dgm:pt modelId="{0F0CE0BC-ABC0-46B3-92C8-C2715EAA2D7C}" type="pres">
      <dgm:prSet presAssocID="{EC3FE59A-DEEA-4CE9-B7F8-5317DC6B01FC}" presName="hierChild4" presStyleCnt="0"/>
      <dgm:spPr/>
    </dgm:pt>
    <dgm:pt modelId="{5C3A8AAA-F30B-4406-94AE-C32E4E94E94F}" type="pres">
      <dgm:prSet presAssocID="{EC3FE59A-DEEA-4CE9-B7F8-5317DC6B01FC}" presName="hierChild5" presStyleCnt="0"/>
      <dgm:spPr/>
    </dgm:pt>
    <dgm:pt modelId="{A6312C38-B9AE-4604-A2A4-8F05841F4DE5}" type="pres">
      <dgm:prSet presAssocID="{42D07D43-44F4-40F1-81EF-0B95EC8B44C8}" presName="hierChild5" presStyleCnt="0"/>
      <dgm:spPr/>
    </dgm:pt>
    <dgm:pt modelId="{DCF003E3-3835-452A-9CE0-0DBB79A7C59F}" type="pres">
      <dgm:prSet presAssocID="{961BE297-3C8D-4073-81A3-23DB9EBEBADA}" presName="Name35" presStyleLbl="parChTrans1D3" presStyleIdx="3" presStyleCnt="7"/>
      <dgm:spPr/>
    </dgm:pt>
    <dgm:pt modelId="{FE603E72-A26C-4ED9-97A2-AAB182D0EB15}" type="pres">
      <dgm:prSet presAssocID="{F01CA9D8-7B35-4ED2-8BA8-ABED4372CFD2}" presName="hierRoot2" presStyleCnt="0">
        <dgm:presLayoutVars>
          <dgm:hierBranch val="r"/>
        </dgm:presLayoutVars>
      </dgm:prSet>
      <dgm:spPr/>
    </dgm:pt>
    <dgm:pt modelId="{26679A7E-C002-4F0D-B880-78910D8BA265}" type="pres">
      <dgm:prSet presAssocID="{F01CA9D8-7B35-4ED2-8BA8-ABED4372CFD2}" presName="rootComposite" presStyleCnt="0"/>
      <dgm:spPr/>
    </dgm:pt>
    <dgm:pt modelId="{451C92C3-1652-484F-AE3F-50F62ADC3AFC}" type="pres">
      <dgm:prSet presAssocID="{F01CA9D8-7B35-4ED2-8BA8-ABED4372CFD2}" presName="rootText" presStyleLbl="node3" presStyleIdx="3" presStyleCnt="7">
        <dgm:presLayoutVars>
          <dgm:chPref val="3"/>
        </dgm:presLayoutVars>
      </dgm:prSet>
      <dgm:spPr/>
    </dgm:pt>
    <dgm:pt modelId="{D93D9E09-A07B-4F10-AA92-652292D6603D}" type="pres">
      <dgm:prSet presAssocID="{F01CA9D8-7B35-4ED2-8BA8-ABED4372CFD2}" presName="rootConnector" presStyleLbl="node3" presStyleIdx="3" presStyleCnt="7"/>
      <dgm:spPr/>
    </dgm:pt>
    <dgm:pt modelId="{F89154E4-E8F2-464B-A7F2-E1C5AED94154}" type="pres">
      <dgm:prSet presAssocID="{F01CA9D8-7B35-4ED2-8BA8-ABED4372CFD2}" presName="hierChild4" presStyleCnt="0"/>
      <dgm:spPr/>
    </dgm:pt>
    <dgm:pt modelId="{F7C97029-4B35-4BBA-91D9-8577E74F541B}" type="pres">
      <dgm:prSet presAssocID="{F0D4A254-1157-4610-B47C-A31F5E08E0E1}" presName="Name50" presStyleLbl="parChTrans1D4" presStyleIdx="6" presStyleCnt="11"/>
      <dgm:spPr/>
    </dgm:pt>
    <dgm:pt modelId="{CFBD7CEF-DF5C-4F97-8E2A-4E9D29BF0B4E}" type="pres">
      <dgm:prSet presAssocID="{73EC457F-A900-4FF7-9C16-A333A2BF7C40}" presName="hierRoot2" presStyleCnt="0">
        <dgm:presLayoutVars>
          <dgm:hierBranch/>
        </dgm:presLayoutVars>
      </dgm:prSet>
      <dgm:spPr/>
    </dgm:pt>
    <dgm:pt modelId="{E995E672-3504-4F2A-B237-AB0DE19A0B89}" type="pres">
      <dgm:prSet presAssocID="{73EC457F-A900-4FF7-9C16-A333A2BF7C40}" presName="rootComposite" presStyleCnt="0"/>
      <dgm:spPr/>
    </dgm:pt>
    <dgm:pt modelId="{1B871FA4-DC6A-4D43-8DA7-12C0814C23FA}" type="pres">
      <dgm:prSet presAssocID="{73EC457F-A900-4FF7-9C16-A333A2BF7C40}" presName="rootText" presStyleLbl="node4" presStyleIdx="6" presStyleCnt="11">
        <dgm:presLayoutVars>
          <dgm:chPref val="3"/>
        </dgm:presLayoutVars>
      </dgm:prSet>
      <dgm:spPr/>
    </dgm:pt>
    <dgm:pt modelId="{DD75D1D7-3AD7-492C-AD28-D8D048A7A26E}" type="pres">
      <dgm:prSet presAssocID="{73EC457F-A900-4FF7-9C16-A333A2BF7C40}" presName="rootConnector" presStyleLbl="node4" presStyleIdx="6" presStyleCnt="11"/>
      <dgm:spPr/>
    </dgm:pt>
    <dgm:pt modelId="{04820558-80E2-4E62-8378-CF6DF8142A31}" type="pres">
      <dgm:prSet presAssocID="{73EC457F-A900-4FF7-9C16-A333A2BF7C40}" presName="hierChild4" presStyleCnt="0"/>
      <dgm:spPr/>
    </dgm:pt>
    <dgm:pt modelId="{7B5A9E06-C42F-4439-8CAB-072A02DBAA6A}" type="pres">
      <dgm:prSet presAssocID="{73EC457F-A900-4FF7-9C16-A333A2BF7C40}" presName="hierChild5" presStyleCnt="0"/>
      <dgm:spPr/>
    </dgm:pt>
    <dgm:pt modelId="{452F6734-D6B2-4860-8F82-5141BFE97CD3}" type="pres">
      <dgm:prSet presAssocID="{6B4BBF16-F114-4E8A-A265-8DD59CD4467E}" presName="Name50" presStyleLbl="parChTrans1D4" presStyleIdx="7" presStyleCnt="11"/>
      <dgm:spPr/>
    </dgm:pt>
    <dgm:pt modelId="{DB998163-6749-41B2-9B90-77BF48908E38}" type="pres">
      <dgm:prSet presAssocID="{E3795448-22AD-4E49-86C8-A52CEFA68838}" presName="hierRoot2" presStyleCnt="0">
        <dgm:presLayoutVars>
          <dgm:hierBranch/>
        </dgm:presLayoutVars>
      </dgm:prSet>
      <dgm:spPr/>
    </dgm:pt>
    <dgm:pt modelId="{22D60798-FFC5-4498-B08D-1F752E53B970}" type="pres">
      <dgm:prSet presAssocID="{E3795448-22AD-4E49-86C8-A52CEFA68838}" presName="rootComposite" presStyleCnt="0"/>
      <dgm:spPr/>
    </dgm:pt>
    <dgm:pt modelId="{2FB5045C-28F5-48E6-BA1D-3723D42C934C}" type="pres">
      <dgm:prSet presAssocID="{E3795448-22AD-4E49-86C8-A52CEFA68838}" presName="rootText" presStyleLbl="node4" presStyleIdx="7" presStyleCnt="11">
        <dgm:presLayoutVars>
          <dgm:chPref val="3"/>
        </dgm:presLayoutVars>
      </dgm:prSet>
      <dgm:spPr/>
    </dgm:pt>
    <dgm:pt modelId="{6BF94719-7C1D-4B42-AB53-EC8C04CABF70}" type="pres">
      <dgm:prSet presAssocID="{E3795448-22AD-4E49-86C8-A52CEFA68838}" presName="rootConnector" presStyleLbl="node4" presStyleIdx="7" presStyleCnt="11"/>
      <dgm:spPr/>
    </dgm:pt>
    <dgm:pt modelId="{CA24F868-B509-4668-B6EB-31CC593DB146}" type="pres">
      <dgm:prSet presAssocID="{E3795448-22AD-4E49-86C8-A52CEFA68838}" presName="hierChild4" presStyleCnt="0"/>
      <dgm:spPr/>
    </dgm:pt>
    <dgm:pt modelId="{1412F9FE-7CAB-4032-926A-EF5962943C10}" type="pres">
      <dgm:prSet presAssocID="{E3795448-22AD-4E49-86C8-A52CEFA68838}" presName="hierChild5" presStyleCnt="0"/>
      <dgm:spPr/>
    </dgm:pt>
    <dgm:pt modelId="{568FCB16-3F1E-441A-BDB6-9B3C5BE6CF14}" type="pres">
      <dgm:prSet presAssocID="{F01CA9D8-7B35-4ED2-8BA8-ABED4372CFD2}" presName="hierChild5" presStyleCnt="0"/>
      <dgm:spPr/>
    </dgm:pt>
    <dgm:pt modelId="{89C74B37-BE49-40D9-9164-F65FA51796D5}" type="pres">
      <dgm:prSet presAssocID="{9BA20CFB-5DDF-4B5D-B5F8-73D31E4ECCFD}" presName="Name35" presStyleLbl="parChTrans1D3" presStyleIdx="4" presStyleCnt="7"/>
      <dgm:spPr/>
    </dgm:pt>
    <dgm:pt modelId="{3553B733-14B7-4E36-ADCF-70F2C8A68141}" type="pres">
      <dgm:prSet presAssocID="{738CEC76-67DC-41F0-B5FE-4E39F11FC180}" presName="hierRoot2" presStyleCnt="0">
        <dgm:presLayoutVars>
          <dgm:hierBranch val="r"/>
        </dgm:presLayoutVars>
      </dgm:prSet>
      <dgm:spPr/>
    </dgm:pt>
    <dgm:pt modelId="{312E0AF3-459C-4760-A2D0-A02BE10BA3AB}" type="pres">
      <dgm:prSet presAssocID="{738CEC76-67DC-41F0-B5FE-4E39F11FC180}" presName="rootComposite" presStyleCnt="0"/>
      <dgm:spPr/>
    </dgm:pt>
    <dgm:pt modelId="{0B389545-68B3-4A6F-BF6C-A4BF18FA5F18}" type="pres">
      <dgm:prSet presAssocID="{738CEC76-67DC-41F0-B5FE-4E39F11FC180}" presName="rootText" presStyleLbl="node3" presStyleIdx="4" presStyleCnt="7">
        <dgm:presLayoutVars>
          <dgm:chPref val="3"/>
        </dgm:presLayoutVars>
      </dgm:prSet>
      <dgm:spPr/>
    </dgm:pt>
    <dgm:pt modelId="{536DC267-7935-49BA-A40A-E6908FA00B40}" type="pres">
      <dgm:prSet presAssocID="{738CEC76-67DC-41F0-B5FE-4E39F11FC180}" presName="rootConnector" presStyleLbl="node3" presStyleIdx="4" presStyleCnt="7"/>
      <dgm:spPr/>
    </dgm:pt>
    <dgm:pt modelId="{08521833-6426-41CB-BD49-F36DD120A095}" type="pres">
      <dgm:prSet presAssocID="{738CEC76-67DC-41F0-B5FE-4E39F11FC180}" presName="hierChild4" presStyleCnt="0"/>
      <dgm:spPr/>
    </dgm:pt>
    <dgm:pt modelId="{464F38FB-9AEE-44D5-A3B4-DD736709FE6A}" type="pres">
      <dgm:prSet presAssocID="{FFC2BAF2-F88D-4078-B11F-67D0ECD9DD37}" presName="Name50" presStyleLbl="parChTrans1D4" presStyleIdx="8" presStyleCnt="11"/>
      <dgm:spPr/>
    </dgm:pt>
    <dgm:pt modelId="{B9A9114E-951D-40ED-A2EB-71880FCCB3D8}" type="pres">
      <dgm:prSet presAssocID="{DBFCFA93-3C38-4316-86A4-BF1C93D9F4FD}" presName="hierRoot2" presStyleCnt="0">
        <dgm:presLayoutVars>
          <dgm:hierBranch/>
        </dgm:presLayoutVars>
      </dgm:prSet>
      <dgm:spPr/>
    </dgm:pt>
    <dgm:pt modelId="{F0661EB0-3A73-4152-8D81-D976ACC37925}" type="pres">
      <dgm:prSet presAssocID="{DBFCFA93-3C38-4316-86A4-BF1C93D9F4FD}" presName="rootComposite" presStyleCnt="0"/>
      <dgm:spPr/>
    </dgm:pt>
    <dgm:pt modelId="{87288896-7089-424A-9CD1-0AD4FD61A9FD}" type="pres">
      <dgm:prSet presAssocID="{DBFCFA93-3C38-4316-86A4-BF1C93D9F4FD}" presName="rootText" presStyleLbl="node4" presStyleIdx="8" presStyleCnt="11">
        <dgm:presLayoutVars>
          <dgm:chPref val="3"/>
        </dgm:presLayoutVars>
      </dgm:prSet>
      <dgm:spPr/>
    </dgm:pt>
    <dgm:pt modelId="{4B66606E-4769-4383-AE02-911C8382CCAF}" type="pres">
      <dgm:prSet presAssocID="{DBFCFA93-3C38-4316-86A4-BF1C93D9F4FD}" presName="rootConnector" presStyleLbl="node4" presStyleIdx="8" presStyleCnt="11"/>
      <dgm:spPr/>
    </dgm:pt>
    <dgm:pt modelId="{AA73034A-B746-4FEB-8FEE-D38DBBDD8A19}" type="pres">
      <dgm:prSet presAssocID="{DBFCFA93-3C38-4316-86A4-BF1C93D9F4FD}" presName="hierChild4" presStyleCnt="0"/>
      <dgm:spPr/>
    </dgm:pt>
    <dgm:pt modelId="{C270BCC9-A6A3-4875-8CF5-1109BC299F6E}" type="pres">
      <dgm:prSet presAssocID="{DBFCFA93-3C38-4316-86A4-BF1C93D9F4FD}" presName="hierChild5" presStyleCnt="0"/>
      <dgm:spPr/>
    </dgm:pt>
    <dgm:pt modelId="{73489963-C10D-427F-97C9-B663A5535672}" type="pres">
      <dgm:prSet presAssocID="{09BDCA7E-5150-4577-A05D-01A46330548A}" presName="Name50" presStyleLbl="parChTrans1D4" presStyleIdx="9" presStyleCnt="11"/>
      <dgm:spPr/>
    </dgm:pt>
    <dgm:pt modelId="{5615C476-BD08-49F3-A12F-AB05FFF49D6E}" type="pres">
      <dgm:prSet presAssocID="{1AB18A0D-D33E-4ABE-9109-662AE4AFE485}" presName="hierRoot2" presStyleCnt="0">
        <dgm:presLayoutVars>
          <dgm:hierBranch/>
        </dgm:presLayoutVars>
      </dgm:prSet>
      <dgm:spPr/>
    </dgm:pt>
    <dgm:pt modelId="{E2C209F4-E5F0-44A1-8466-F6FFF7AF4C8D}" type="pres">
      <dgm:prSet presAssocID="{1AB18A0D-D33E-4ABE-9109-662AE4AFE485}" presName="rootComposite" presStyleCnt="0"/>
      <dgm:spPr/>
    </dgm:pt>
    <dgm:pt modelId="{32AA671B-B444-44A7-8615-F21AFF81D7DB}" type="pres">
      <dgm:prSet presAssocID="{1AB18A0D-D33E-4ABE-9109-662AE4AFE485}" presName="rootText" presStyleLbl="node4" presStyleIdx="9" presStyleCnt="11">
        <dgm:presLayoutVars>
          <dgm:chPref val="3"/>
        </dgm:presLayoutVars>
      </dgm:prSet>
      <dgm:spPr/>
    </dgm:pt>
    <dgm:pt modelId="{531160F2-3B11-4CDE-848A-FE7C649E000F}" type="pres">
      <dgm:prSet presAssocID="{1AB18A0D-D33E-4ABE-9109-662AE4AFE485}" presName="rootConnector" presStyleLbl="node4" presStyleIdx="9" presStyleCnt="11"/>
      <dgm:spPr/>
    </dgm:pt>
    <dgm:pt modelId="{141173B7-E989-4436-9AF4-CF5269A31C0F}" type="pres">
      <dgm:prSet presAssocID="{1AB18A0D-D33E-4ABE-9109-662AE4AFE485}" presName="hierChild4" presStyleCnt="0"/>
      <dgm:spPr/>
    </dgm:pt>
    <dgm:pt modelId="{4318CF46-DE0B-4F7B-8970-DF63F33AF6E8}" type="pres">
      <dgm:prSet presAssocID="{1AB18A0D-D33E-4ABE-9109-662AE4AFE485}" presName="hierChild5" presStyleCnt="0"/>
      <dgm:spPr/>
    </dgm:pt>
    <dgm:pt modelId="{551F9B41-AF1C-4215-AFEB-696EDB350C5D}" type="pres">
      <dgm:prSet presAssocID="{3ADF4E73-8552-4C83-BA6B-9B55BEF2B01E}" presName="Name50" presStyleLbl="parChTrans1D4" presStyleIdx="10" presStyleCnt="11"/>
      <dgm:spPr/>
    </dgm:pt>
    <dgm:pt modelId="{DCFEB8BB-F0E0-42CA-9D06-2CBCC2AF6EBA}" type="pres">
      <dgm:prSet presAssocID="{757A5423-308D-4E7F-BFB8-40157F774473}" presName="hierRoot2" presStyleCnt="0">
        <dgm:presLayoutVars>
          <dgm:hierBranch/>
        </dgm:presLayoutVars>
      </dgm:prSet>
      <dgm:spPr/>
    </dgm:pt>
    <dgm:pt modelId="{9FA76F1C-E511-43F5-A754-5B476FC33CE7}" type="pres">
      <dgm:prSet presAssocID="{757A5423-308D-4E7F-BFB8-40157F774473}" presName="rootComposite" presStyleCnt="0"/>
      <dgm:spPr/>
    </dgm:pt>
    <dgm:pt modelId="{29F2B811-1936-4E04-925E-35AF7E23AB57}" type="pres">
      <dgm:prSet presAssocID="{757A5423-308D-4E7F-BFB8-40157F774473}" presName="rootText" presStyleLbl="node4" presStyleIdx="10" presStyleCnt="11">
        <dgm:presLayoutVars>
          <dgm:chPref val="3"/>
        </dgm:presLayoutVars>
      </dgm:prSet>
      <dgm:spPr/>
    </dgm:pt>
    <dgm:pt modelId="{2641581C-1D24-4C45-A67E-13D334723CAD}" type="pres">
      <dgm:prSet presAssocID="{757A5423-308D-4E7F-BFB8-40157F774473}" presName="rootConnector" presStyleLbl="node4" presStyleIdx="10" presStyleCnt="11"/>
      <dgm:spPr/>
    </dgm:pt>
    <dgm:pt modelId="{214365A7-BDB0-48E5-8B4C-E34188ACE1A1}" type="pres">
      <dgm:prSet presAssocID="{757A5423-308D-4E7F-BFB8-40157F774473}" presName="hierChild4" presStyleCnt="0"/>
      <dgm:spPr/>
    </dgm:pt>
    <dgm:pt modelId="{221611AE-3D7A-4E40-A108-2A8FC4B27991}" type="pres">
      <dgm:prSet presAssocID="{757A5423-308D-4E7F-BFB8-40157F774473}" presName="hierChild5" presStyleCnt="0"/>
      <dgm:spPr/>
    </dgm:pt>
    <dgm:pt modelId="{B35C7BA7-B178-4769-BE0F-119B3D3EB847}" type="pres">
      <dgm:prSet presAssocID="{738CEC76-67DC-41F0-B5FE-4E39F11FC180}" presName="hierChild5" presStyleCnt="0"/>
      <dgm:spPr/>
    </dgm:pt>
    <dgm:pt modelId="{4AF61970-F898-4E4E-B99D-759AF3A3463A}" type="pres">
      <dgm:prSet presAssocID="{68B16FDE-3F63-4E97-A906-CBD8F16F0DA5}" presName="Name35" presStyleLbl="parChTrans1D3" presStyleIdx="5" presStyleCnt="7"/>
      <dgm:spPr/>
    </dgm:pt>
    <dgm:pt modelId="{F8950CFB-7090-4CD6-9DEC-04BA9522493A}" type="pres">
      <dgm:prSet presAssocID="{93C102F2-390D-4F69-A9AC-9CFF9DA4B50F}" presName="hierRoot2" presStyleCnt="0">
        <dgm:presLayoutVars>
          <dgm:hierBranch/>
        </dgm:presLayoutVars>
      </dgm:prSet>
      <dgm:spPr/>
    </dgm:pt>
    <dgm:pt modelId="{CC3A638D-DD16-4F89-AEDA-93300512A139}" type="pres">
      <dgm:prSet presAssocID="{93C102F2-390D-4F69-A9AC-9CFF9DA4B50F}" presName="rootComposite" presStyleCnt="0"/>
      <dgm:spPr/>
    </dgm:pt>
    <dgm:pt modelId="{D16A90B0-2D16-4F9F-83AA-E5CF304157BF}" type="pres">
      <dgm:prSet presAssocID="{93C102F2-390D-4F69-A9AC-9CFF9DA4B50F}" presName="rootText" presStyleLbl="node3" presStyleIdx="5" presStyleCnt="7">
        <dgm:presLayoutVars>
          <dgm:chPref val="3"/>
        </dgm:presLayoutVars>
      </dgm:prSet>
      <dgm:spPr/>
    </dgm:pt>
    <dgm:pt modelId="{BA089F9C-F017-46EE-B834-41D1FD23F845}" type="pres">
      <dgm:prSet presAssocID="{93C102F2-390D-4F69-A9AC-9CFF9DA4B50F}" presName="rootConnector" presStyleLbl="node3" presStyleIdx="5" presStyleCnt="7"/>
      <dgm:spPr/>
    </dgm:pt>
    <dgm:pt modelId="{4CFBD72D-AE88-40E6-A575-449E94BF7E37}" type="pres">
      <dgm:prSet presAssocID="{93C102F2-390D-4F69-A9AC-9CFF9DA4B50F}" presName="hierChild4" presStyleCnt="0"/>
      <dgm:spPr/>
    </dgm:pt>
    <dgm:pt modelId="{3FDAA626-6F7E-4CC0-B056-0A6127321FF5}" type="pres">
      <dgm:prSet presAssocID="{93C102F2-390D-4F69-A9AC-9CFF9DA4B50F}" presName="hierChild5" presStyleCnt="0"/>
      <dgm:spPr/>
    </dgm:pt>
    <dgm:pt modelId="{C107B2AB-6BA2-4994-B099-1EFA6CEC43B5}" type="pres">
      <dgm:prSet presAssocID="{F9C75129-5A75-4968-AA49-F029D337CADD}" presName="Name35" presStyleLbl="parChTrans1D3" presStyleIdx="6" presStyleCnt="7"/>
      <dgm:spPr/>
    </dgm:pt>
    <dgm:pt modelId="{DD8382C5-E032-4268-99E0-2740955CF8F3}" type="pres">
      <dgm:prSet presAssocID="{832BC858-A893-4927-A43F-7FA0DC29B267}" presName="hierRoot2" presStyleCnt="0">
        <dgm:presLayoutVars>
          <dgm:hierBranch/>
        </dgm:presLayoutVars>
      </dgm:prSet>
      <dgm:spPr/>
    </dgm:pt>
    <dgm:pt modelId="{28EE07D8-12B7-4B59-9ED7-529D26C9713C}" type="pres">
      <dgm:prSet presAssocID="{832BC858-A893-4927-A43F-7FA0DC29B267}" presName="rootComposite" presStyleCnt="0"/>
      <dgm:spPr/>
    </dgm:pt>
    <dgm:pt modelId="{E94D205E-E44F-49F6-87A8-D6BF87857A83}" type="pres">
      <dgm:prSet presAssocID="{832BC858-A893-4927-A43F-7FA0DC29B267}" presName="rootText" presStyleLbl="node3" presStyleIdx="6" presStyleCnt="7">
        <dgm:presLayoutVars>
          <dgm:chPref val="3"/>
        </dgm:presLayoutVars>
      </dgm:prSet>
      <dgm:spPr/>
    </dgm:pt>
    <dgm:pt modelId="{FB14CAFB-6449-4414-A1C0-F9CC87F9D0BD}" type="pres">
      <dgm:prSet presAssocID="{832BC858-A893-4927-A43F-7FA0DC29B267}" presName="rootConnector" presStyleLbl="node3" presStyleIdx="6" presStyleCnt="7"/>
      <dgm:spPr/>
    </dgm:pt>
    <dgm:pt modelId="{66CF288C-96F5-47A8-9F1A-F46CD6FC53EC}" type="pres">
      <dgm:prSet presAssocID="{832BC858-A893-4927-A43F-7FA0DC29B267}" presName="hierChild4" presStyleCnt="0"/>
      <dgm:spPr/>
    </dgm:pt>
    <dgm:pt modelId="{AB089DE1-2CCC-4984-B117-6532A9644DEF}" type="pres">
      <dgm:prSet presAssocID="{832BC858-A893-4927-A43F-7FA0DC29B267}" presName="hierChild5" presStyleCnt="0"/>
      <dgm:spPr/>
    </dgm:pt>
    <dgm:pt modelId="{6A7997C2-594B-4E6E-ACEF-B28A9EE89A2B}" type="pres">
      <dgm:prSet presAssocID="{A51652B7-CAD5-45D7-9B39-D691E28EF4B9}" presName="hierChild5" presStyleCnt="0"/>
      <dgm:spPr/>
    </dgm:pt>
    <dgm:pt modelId="{38E2B31F-306A-4E5B-80EB-7B238BC13206}" type="pres">
      <dgm:prSet presAssocID="{71E3D5DF-CDA0-49E8-8F12-EAD7D49C0A08}" presName="Name35" presStyleLbl="parChTrans1D2" presStyleIdx="1" presStyleCnt="2"/>
      <dgm:spPr/>
    </dgm:pt>
    <dgm:pt modelId="{8A5796F3-CEB2-408F-942E-8D03D99B3C52}" type="pres">
      <dgm:prSet presAssocID="{5FB3E36F-786F-455A-B995-44A322651458}" presName="hierRoot2" presStyleCnt="0">
        <dgm:presLayoutVars>
          <dgm:hierBranch/>
        </dgm:presLayoutVars>
      </dgm:prSet>
      <dgm:spPr/>
    </dgm:pt>
    <dgm:pt modelId="{9CAEA695-907B-48C6-9A3B-77482F9074E5}" type="pres">
      <dgm:prSet presAssocID="{5FB3E36F-786F-455A-B995-44A322651458}" presName="rootComposite" presStyleCnt="0"/>
      <dgm:spPr/>
    </dgm:pt>
    <dgm:pt modelId="{4EDA98A4-5D79-4FFA-A5A7-DFF352BF3E60}" type="pres">
      <dgm:prSet presAssocID="{5FB3E36F-786F-455A-B995-44A322651458}" presName="rootText" presStyleLbl="node2" presStyleIdx="1" presStyleCnt="2">
        <dgm:presLayoutVars>
          <dgm:chPref val="3"/>
        </dgm:presLayoutVars>
      </dgm:prSet>
      <dgm:spPr/>
    </dgm:pt>
    <dgm:pt modelId="{808595B2-836E-4F99-8B73-8222C540E099}" type="pres">
      <dgm:prSet presAssocID="{5FB3E36F-786F-455A-B995-44A322651458}" presName="rootConnector" presStyleLbl="node2" presStyleIdx="1" presStyleCnt="2"/>
      <dgm:spPr/>
    </dgm:pt>
    <dgm:pt modelId="{13B20E6E-5D43-4156-8018-240C140C800B}" type="pres">
      <dgm:prSet presAssocID="{5FB3E36F-786F-455A-B995-44A322651458}" presName="hierChild4" presStyleCnt="0"/>
      <dgm:spPr/>
    </dgm:pt>
    <dgm:pt modelId="{4493F6BE-334F-4253-881C-F15E7F6A1C91}" type="pres">
      <dgm:prSet presAssocID="{5FB3E36F-786F-455A-B995-44A322651458}" presName="hierChild5" presStyleCnt="0"/>
      <dgm:spPr/>
    </dgm:pt>
    <dgm:pt modelId="{FAD3444C-63B8-40D7-B9F1-C68331B6E94D}" type="pres">
      <dgm:prSet presAssocID="{AF0AE7CD-C6BC-473F-ACC8-4E8116D0A39B}" presName="hierChild3" presStyleCnt="0"/>
      <dgm:spPr/>
    </dgm:pt>
  </dgm:ptLst>
  <dgm:cxnLst>
    <dgm:cxn modelId="{CAFBC026-D2F8-4BB8-B04C-DF6AA1177B59}" type="presOf" srcId="{47E4513E-F7D1-4D28-9C16-8A846F93DE4F}" destId="{5285A8D9-7EF1-4EE0-AAF7-72E27C1D5113}" srcOrd="1" destOrd="0" presId="urn:microsoft.com/office/officeart/2005/8/layout/orgChart1"/>
    <dgm:cxn modelId="{B50E844E-0A47-412E-B15B-497B7464D185}" srcId="{A51652B7-CAD5-45D7-9B39-D691E28EF4B9}" destId="{42D07D43-44F4-40F1-81EF-0B95EC8B44C8}" srcOrd="2" destOrd="0" parTransId="{E4CF3D65-C0FE-49D7-82F0-D9FF8755AC00}" sibTransId="{21A74D52-6CDA-4504-BC7A-3A454962B47A}"/>
    <dgm:cxn modelId="{1E9C791C-0A61-46C8-9BA5-5AC7CB4831F0}" type="presOf" srcId="{AF0AE7CD-C6BC-473F-ACC8-4E8116D0A39B}" destId="{9AB42EB7-BAA8-4F02-B6EC-8DA2097C125B}" srcOrd="0" destOrd="0" presId="urn:microsoft.com/office/officeart/2005/8/layout/orgChart1"/>
    <dgm:cxn modelId="{0D1CF830-8A7B-408D-9233-84F598899CA5}" type="presOf" srcId="{6D04DFED-9A56-42BA-945B-5153E2AC5212}" destId="{1F2DFAB1-F899-4708-B921-46160A97B1A1}" srcOrd="1" destOrd="0" presId="urn:microsoft.com/office/officeart/2005/8/layout/orgChart1"/>
    <dgm:cxn modelId="{76CE8077-C287-458C-89A0-306585403864}" srcId="{738CEC76-67DC-41F0-B5FE-4E39F11FC180}" destId="{DBFCFA93-3C38-4316-86A4-BF1C93D9F4FD}" srcOrd="0" destOrd="0" parTransId="{FFC2BAF2-F88D-4078-B11F-67D0ECD9DD37}" sibTransId="{0AAE4D8F-FF97-42D2-8A32-DDA4F5CED05B}"/>
    <dgm:cxn modelId="{34A4A949-D4E1-42DF-B56D-AA9C9609F56B}" type="presOf" srcId="{F01CA9D8-7B35-4ED2-8BA8-ABED4372CFD2}" destId="{451C92C3-1652-484F-AE3F-50F62ADC3AFC}" srcOrd="0" destOrd="0" presId="urn:microsoft.com/office/officeart/2005/8/layout/orgChart1"/>
    <dgm:cxn modelId="{AB3E65B4-1960-4DE1-8CDE-CEB0F0AAEBDB}" srcId="{FDE0CC6F-5339-4875-96C0-C26FAE96093A}" destId="{6D04DFED-9A56-42BA-945B-5153E2AC5212}" srcOrd="1" destOrd="0" parTransId="{F7DB2460-8219-4EAA-91BE-E68A0576E6A1}" sibTransId="{6D34BD1E-253A-407D-A71E-AE21D848AE41}"/>
    <dgm:cxn modelId="{3C10860B-558D-4893-BB36-24235B074B87}" type="presOf" srcId="{85FC4996-7765-47F8-9BF4-B7EFA8543301}" destId="{AABDF1D8-38B4-48A3-A36C-EDE5EB3F52FE}" srcOrd="0" destOrd="0" presId="urn:microsoft.com/office/officeart/2005/8/layout/orgChart1"/>
    <dgm:cxn modelId="{EE89737B-2EC6-4CEA-BD72-F1FF74AFE7FD}" type="presOf" srcId="{F0D4A254-1157-4610-B47C-A31F5E08E0E1}" destId="{F7C97029-4B35-4BBA-91D9-8577E74F541B}" srcOrd="0" destOrd="0" presId="urn:microsoft.com/office/officeart/2005/8/layout/orgChart1"/>
    <dgm:cxn modelId="{CAB35586-56E9-4031-96C1-257250A48B04}" type="presOf" srcId="{E3795448-22AD-4E49-86C8-A52CEFA68838}" destId="{6BF94719-7C1D-4B42-AB53-EC8C04CABF70}" srcOrd="1" destOrd="0" presId="urn:microsoft.com/office/officeart/2005/8/layout/orgChart1"/>
    <dgm:cxn modelId="{F82D8D17-9751-4568-82B3-936EDC83895F}" type="presOf" srcId="{2C31CD40-9970-43F7-B97C-E46C96D3743D}" destId="{8611D9F6-45FD-416E-8C04-312EA47EA16E}" srcOrd="1" destOrd="0" presId="urn:microsoft.com/office/officeart/2005/8/layout/orgChart1"/>
    <dgm:cxn modelId="{DB694546-CDFF-4C02-8564-90D0EEA1D05E}" type="presOf" srcId="{757A5423-308D-4E7F-BFB8-40157F774473}" destId="{29F2B811-1936-4E04-925E-35AF7E23AB57}" srcOrd="0" destOrd="0" presId="urn:microsoft.com/office/officeart/2005/8/layout/orgChart1"/>
    <dgm:cxn modelId="{D896590B-9CFC-410C-92EC-BF9B147D6AE7}" type="presOf" srcId="{757A5423-308D-4E7F-BFB8-40157F774473}" destId="{2641581C-1D24-4C45-A67E-13D334723CAD}" srcOrd="1" destOrd="0" presId="urn:microsoft.com/office/officeart/2005/8/layout/orgChart1"/>
    <dgm:cxn modelId="{30590659-7ABE-494B-A752-A4DAD69C69D3}" type="presOf" srcId="{93C102F2-390D-4F69-A9AC-9CFF9DA4B50F}" destId="{D16A90B0-2D16-4F9F-83AA-E5CF304157BF}" srcOrd="0" destOrd="0" presId="urn:microsoft.com/office/officeart/2005/8/layout/orgChart1"/>
    <dgm:cxn modelId="{CA9591BA-1336-4916-8E8F-65B115C09750}" type="presOf" srcId="{953F8643-7782-4923-85A9-69AC63C89CBB}" destId="{4ECB1D52-A651-4BAE-B61C-07A144A5F7A5}" srcOrd="0" destOrd="0" presId="urn:microsoft.com/office/officeart/2005/8/layout/orgChart1"/>
    <dgm:cxn modelId="{D07E157B-26CE-4A53-9F36-955300E20112}" type="presOf" srcId="{93C102F2-390D-4F69-A9AC-9CFF9DA4B50F}" destId="{BA089F9C-F017-46EE-B834-41D1FD23F845}" srcOrd="1" destOrd="0" presId="urn:microsoft.com/office/officeart/2005/8/layout/orgChart1"/>
    <dgm:cxn modelId="{F50C47F8-22E1-43FE-A9CA-C2D81611C40D}" type="presOf" srcId="{AF0AE7CD-C6BC-473F-ACC8-4E8116D0A39B}" destId="{D5295D4B-37E2-4405-8A72-3AB929EDF8EE}" srcOrd="1" destOrd="0" presId="urn:microsoft.com/office/officeart/2005/8/layout/orgChart1"/>
    <dgm:cxn modelId="{9FC3B3ED-B04E-4D37-AA0D-23F6AD9DFDAA}" srcId="{42D07D43-44F4-40F1-81EF-0B95EC8B44C8}" destId="{47E4513E-F7D1-4D28-9C16-8A846F93DE4F}" srcOrd="0" destOrd="0" parTransId="{953F8643-7782-4923-85A9-69AC63C89CBB}" sibTransId="{A43CCE69-A85B-4679-A37A-4856D343B8BF}"/>
    <dgm:cxn modelId="{5FD776AD-18B5-4CCD-B396-9CE1488E87AD}" type="presOf" srcId="{738CEC76-67DC-41F0-B5FE-4E39F11FC180}" destId="{0B389545-68B3-4A6F-BF6C-A4BF18FA5F18}" srcOrd="0" destOrd="0" presId="urn:microsoft.com/office/officeart/2005/8/layout/orgChart1"/>
    <dgm:cxn modelId="{97EB7ADA-96E1-4D3B-99CE-8929F8222614}" type="presOf" srcId="{961BE297-3C8D-4073-81A3-23DB9EBEBADA}" destId="{DCF003E3-3835-452A-9CE0-0DBB79A7C59F}" srcOrd="0" destOrd="0" presId="urn:microsoft.com/office/officeart/2005/8/layout/orgChart1"/>
    <dgm:cxn modelId="{E476102A-55F2-4535-8B87-6642CF91968D}" type="presOf" srcId="{71E3D5DF-CDA0-49E8-8F12-EAD7D49C0A08}" destId="{38E2B31F-306A-4E5B-80EB-7B238BC13206}" srcOrd="0" destOrd="0" presId="urn:microsoft.com/office/officeart/2005/8/layout/orgChart1"/>
    <dgm:cxn modelId="{10AAA36F-E4A2-4DFE-8E3C-48B8F4AD8705}" srcId="{A51652B7-CAD5-45D7-9B39-D691E28EF4B9}" destId="{832BC858-A893-4927-A43F-7FA0DC29B267}" srcOrd="6" destOrd="0" parTransId="{F9C75129-5A75-4968-AA49-F029D337CADD}" sibTransId="{B51D405F-EEF6-4B3A-9E21-6B85DF39BD6E}"/>
    <dgm:cxn modelId="{772BBDDF-ADBA-4260-A009-F9AFE9C699D0}" type="presOf" srcId="{3B3188DC-E4BF-4EC4-982F-8C758DCB60A1}" destId="{173507A7-75A2-4942-93E6-3B97268D4A3D}" srcOrd="0" destOrd="0" presId="urn:microsoft.com/office/officeart/2005/8/layout/orgChart1"/>
    <dgm:cxn modelId="{8BFD3111-9741-4FA9-867B-005AFBDDE1B0}" type="presOf" srcId="{2C31CD40-9970-43F7-B97C-E46C96D3743D}" destId="{030AF3A0-B25F-44D5-834C-DC5A40F92640}" srcOrd="0" destOrd="0" presId="urn:microsoft.com/office/officeart/2005/8/layout/orgChart1"/>
    <dgm:cxn modelId="{FFF3CE18-16D3-4A18-8876-E075A18B6EB3}" type="presOf" srcId="{A51652B7-CAD5-45D7-9B39-D691E28EF4B9}" destId="{0A2C02CF-14D7-4EEB-B4BA-393EAF666DE7}" srcOrd="1" destOrd="0" presId="urn:microsoft.com/office/officeart/2005/8/layout/orgChart1"/>
    <dgm:cxn modelId="{C2057C9B-2E2D-4FE1-8B03-CC9E9D778D65}" type="presOf" srcId="{68B16FDE-3F63-4E97-A906-CBD8F16F0DA5}" destId="{4AF61970-F898-4E4E-B99D-759AF3A3463A}" srcOrd="0" destOrd="0" presId="urn:microsoft.com/office/officeart/2005/8/layout/orgChart1"/>
    <dgm:cxn modelId="{9BC5AB3E-2426-4CF9-A76F-5FC428F48749}" type="presOf" srcId="{832BC858-A893-4927-A43F-7FA0DC29B267}" destId="{FB14CAFB-6449-4414-A1C0-F9CC87F9D0BD}" srcOrd="1" destOrd="0" presId="urn:microsoft.com/office/officeart/2005/8/layout/orgChart1"/>
    <dgm:cxn modelId="{693985BE-7AB9-470E-81D9-256001137071}" srcId="{42D07D43-44F4-40F1-81EF-0B95EC8B44C8}" destId="{EC3FE59A-DEEA-4CE9-B7F8-5317DC6B01FC}" srcOrd="1" destOrd="0" parTransId="{85FC4996-7765-47F8-9BF4-B7EFA8543301}" sibTransId="{C2BC1EAE-2351-4BCE-8099-9BB7143BD11B}"/>
    <dgm:cxn modelId="{B5527868-7580-4F82-8B28-995815412FED}" type="presOf" srcId="{47E4513E-F7D1-4D28-9C16-8A846F93DE4F}" destId="{D32C92C5-BA41-4422-A25F-D1D5D2ADE4B1}" srcOrd="0" destOrd="0" presId="urn:microsoft.com/office/officeart/2005/8/layout/orgChart1"/>
    <dgm:cxn modelId="{D6661A3B-CA92-4701-A519-3C4E198D6116}" type="presOf" srcId="{73EC457F-A900-4FF7-9C16-A333A2BF7C40}" destId="{DD75D1D7-3AD7-492C-AD28-D8D048A7A26E}" srcOrd="1" destOrd="0" presId="urn:microsoft.com/office/officeart/2005/8/layout/orgChart1"/>
    <dgm:cxn modelId="{1AF9430C-BAEE-459A-8C3A-2524EAE7DDD2}" type="presOf" srcId="{FDE0CC6F-5339-4875-96C0-C26FAE96093A}" destId="{5FED00AF-613D-4049-9A51-B2F3A3A8EE91}" srcOrd="1" destOrd="0" presId="urn:microsoft.com/office/officeart/2005/8/layout/orgChart1"/>
    <dgm:cxn modelId="{6C2B713B-FDF7-4B34-9513-222FB4D72026}" srcId="{AF0AE7CD-C6BC-473F-ACC8-4E8116D0A39B}" destId="{A51652B7-CAD5-45D7-9B39-D691E28EF4B9}" srcOrd="0" destOrd="0" parTransId="{D9115490-F327-4B67-A513-E676DA2287F0}" sibTransId="{4CC1B2A9-B508-4900-98BD-722A8876516B}"/>
    <dgm:cxn modelId="{C2749DB6-5512-49FB-A370-A662486E705F}" type="presOf" srcId="{A51652B7-CAD5-45D7-9B39-D691E28EF4B9}" destId="{06A21A53-4BE4-4FC4-A918-5A3DA31FD935}" srcOrd="0" destOrd="0" presId="urn:microsoft.com/office/officeart/2005/8/layout/orgChart1"/>
    <dgm:cxn modelId="{4FFD2742-1F8E-4361-B5DC-67DEA7A78077}" type="presOf" srcId="{73EC457F-A900-4FF7-9C16-A333A2BF7C40}" destId="{1B871FA4-DC6A-4D43-8DA7-12C0814C23FA}" srcOrd="0" destOrd="0" presId="urn:microsoft.com/office/officeart/2005/8/layout/orgChart1"/>
    <dgm:cxn modelId="{D3FE0D0B-15D0-4A62-BE92-13BFE88C8D0D}" srcId="{40C23631-3826-4595-9759-FBFD5D7BDD22}" destId="{CEABDD34-703B-4431-85A9-E7901E77F044}" srcOrd="0" destOrd="0" parTransId="{863D4B4E-094A-49BD-9AA6-71F7C9949B2B}" sibTransId="{BA0FAF04-2088-4371-9D73-FB14D6502651}"/>
    <dgm:cxn modelId="{BD92A58B-E928-4095-A2AF-692AABB17E99}" type="presOf" srcId="{738CEC76-67DC-41F0-B5FE-4E39F11FC180}" destId="{536DC267-7935-49BA-A40A-E6908FA00B40}" srcOrd="1" destOrd="0" presId="urn:microsoft.com/office/officeart/2005/8/layout/orgChart1"/>
    <dgm:cxn modelId="{2D1E0B01-7B1D-4DF6-A4CE-EE9FE6F26611}" type="presOf" srcId="{832BC858-A893-4927-A43F-7FA0DC29B267}" destId="{E94D205E-E44F-49F6-87A8-D6BF87857A83}" srcOrd="0" destOrd="0" presId="urn:microsoft.com/office/officeart/2005/8/layout/orgChart1"/>
    <dgm:cxn modelId="{C24F002B-C3DC-4707-A98E-DC64E6A070F3}" type="presOf" srcId="{185B1300-E4B5-417C-892A-C1B96599C958}" destId="{9ECBB3D1-7D08-4688-9F85-632E538C81EA}" srcOrd="0" destOrd="0" presId="urn:microsoft.com/office/officeart/2005/8/layout/orgChart1"/>
    <dgm:cxn modelId="{E04A04F8-A041-4F7C-986A-81715196D1D7}" type="presOf" srcId="{1AB18A0D-D33E-4ABE-9109-662AE4AFE485}" destId="{32AA671B-B444-44A7-8615-F21AFF81D7DB}" srcOrd="0" destOrd="0" presId="urn:microsoft.com/office/officeart/2005/8/layout/orgChart1"/>
    <dgm:cxn modelId="{D3ED2798-C78B-4B79-85F2-756200E800C5}" type="presOf" srcId="{F01CA9D8-7B35-4ED2-8BA8-ABED4372CFD2}" destId="{D93D9E09-A07B-4F10-AA92-652292D6603D}" srcOrd="1" destOrd="0" presId="urn:microsoft.com/office/officeart/2005/8/layout/orgChart1"/>
    <dgm:cxn modelId="{91FE6E8F-3452-45C7-8F60-A1C189B751B2}" type="presOf" srcId="{CEABDD34-703B-4431-85A9-E7901E77F044}" destId="{4455D60E-D930-464F-9C18-1F76D156E11B}" srcOrd="0" destOrd="0" presId="urn:microsoft.com/office/officeart/2005/8/layout/orgChart1"/>
    <dgm:cxn modelId="{9826D1B5-FA2F-4E0B-BE00-3054B06D5F65}" type="presOf" srcId="{F7DB2460-8219-4EAA-91BE-E68A0576E6A1}" destId="{2E8A4189-0FD6-47AA-83EC-73D57CBA3B19}" srcOrd="0" destOrd="0" presId="urn:microsoft.com/office/officeart/2005/8/layout/orgChart1"/>
    <dgm:cxn modelId="{BA06CE3F-916B-4E28-B792-F71E7ABD82E5}" type="presOf" srcId="{3ADF4E73-8552-4C83-BA6B-9B55BEF2B01E}" destId="{551F9B41-AF1C-4215-AFEB-696EDB350C5D}" srcOrd="0" destOrd="0" presId="urn:microsoft.com/office/officeart/2005/8/layout/orgChart1"/>
    <dgm:cxn modelId="{50FDCF7B-277B-4907-856B-259B284E0C6B}" type="presOf" srcId="{6B4BBF16-F114-4E8A-A265-8DD59CD4467E}" destId="{452F6734-D6B2-4860-8F82-5141BFE97CD3}" srcOrd="0" destOrd="0" presId="urn:microsoft.com/office/officeart/2005/8/layout/orgChart1"/>
    <dgm:cxn modelId="{F935891F-5D70-478D-9E44-89C82DC84E59}" type="presOf" srcId="{09BDCA7E-5150-4577-A05D-01A46330548A}" destId="{73489963-C10D-427F-97C9-B663A5535672}" srcOrd="0" destOrd="0" presId="urn:microsoft.com/office/officeart/2005/8/layout/orgChart1"/>
    <dgm:cxn modelId="{5A37400E-0720-43AA-BD7D-A0462C85F079}" type="presOf" srcId="{9BA20CFB-5DDF-4B5D-B5F8-73D31E4ECCFD}" destId="{89C74B37-BE49-40D9-9164-F65FA51796D5}" srcOrd="0" destOrd="0" presId="urn:microsoft.com/office/officeart/2005/8/layout/orgChart1"/>
    <dgm:cxn modelId="{658DA66B-6C26-4610-8E22-99E61411AE20}" type="presOf" srcId="{42D07D43-44F4-40F1-81EF-0B95EC8B44C8}" destId="{3CE0A51F-CBAC-426A-85DF-A9E24D804105}" srcOrd="0" destOrd="0" presId="urn:microsoft.com/office/officeart/2005/8/layout/orgChart1"/>
    <dgm:cxn modelId="{C98C5C68-31DE-4E76-B8DE-5271F36DFD87}" type="presOf" srcId="{FDE0CC6F-5339-4875-96C0-C26FAE96093A}" destId="{5AEB42D6-24DF-4CEC-B957-43E6CA06D34E}" srcOrd="0" destOrd="0" presId="urn:microsoft.com/office/officeart/2005/8/layout/orgChart1"/>
    <dgm:cxn modelId="{A63DBCA0-9077-45A0-9784-AB9ADF32F95F}" type="presOf" srcId="{FFC2BAF2-F88D-4078-B11F-67D0ECD9DD37}" destId="{464F38FB-9AEE-44D5-A3B4-DD736709FE6A}" srcOrd="0" destOrd="0" presId="urn:microsoft.com/office/officeart/2005/8/layout/orgChart1"/>
    <dgm:cxn modelId="{CE53713E-9540-452E-81AB-E443621D460F}" type="presOf" srcId="{5FB3E36F-786F-455A-B995-44A322651458}" destId="{4EDA98A4-5D79-4FFA-A5A7-DFF352BF3E60}" srcOrd="0" destOrd="0" presId="urn:microsoft.com/office/officeart/2005/8/layout/orgChart1"/>
    <dgm:cxn modelId="{00C864CC-F368-4EE8-86B3-C2C424439775}" type="presOf" srcId="{1AB18A0D-D33E-4ABE-9109-662AE4AFE485}" destId="{531160F2-3B11-4CDE-848A-FE7C649E000F}" srcOrd="1" destOrd="0" presId="urn:microsoft.com/office/officeart/2005/8/layout/orgChart1"/>
    <dgm:cxn modelId="{3268AB48-5A8A-4A67-A293-CB404D141595}" type="presOf" srcId="{E3E9EB57-29BC-4EC7-B03B-AEB287804C88}" destId="{99AAE210-BB17-4BF3-BAA7-712EE138567C}" srcOrd="0" destOrd="0" presId="urn:microsoft.com/office/officeart/2005/8/layout/orgChart1"/>
    <dgm:cxn modelId="{F98CBB7A-9EC0-43A8-A23B-1B44D499586E}" type="presOf" srcId="{E4CF3D65-C0FE-49D7-82F0-D9FF8755AC00}" destId="{D16AD2A9-731E-4161-8AAD-36A2C92553C6}" srcOrd="0" destOrd="0" presId="urn:microsoft.com/office/officeart/2005/8/layout/orgChart1"/>
    <dgm:cxn modelId="{885FCCA8-6BDC-431E-95EE-CDEBE25C0225}" type="presOf" srcId="{20E8F5FB-4EB8-4B13-AAEB-2CDC785CB332}" destId="{EF9994D6-ED7C-4F81-AA77-89B854540D67}" srcOrd="0" destOrd="0" presId="urn:microsoft.com/office/officeart/2005/8/layout/orgChart1"/>
    <dgm:cxn modelId="{C0346F6A-1E9A-4F52-B141-61D72FCFB43C}" type="presOf" srcId="{DBFCFA93-3C38-4316-86A4-BF1C93D9F4FD}" destId="{87288896-7089-424A-9CD1-0AD4FD61A9FD}" srcOrd="0" destOrd="0" presId="urn:microsoft.com/office/officeart/2005/8/layout/orgChart1"/>
    <dgm:cxn modelId="{EA119749-CD2B-4AE5-A233-1F493868B9ED}" type="presOf" srcId="{EC3FE59A-DEEA-4CE9-B7F8-5317DC6B01FC}" destId="{3CA7DAF9-00F4-4DFA-9DE7-7CFF0AD9600F}" srcOrd="1" destOrd="0" presId="urn:microsoft.com/office/officeart/2005/8/layout/orgChart1"/>
    <dgm:cxn modelId="{C138FACC-C6FB-4730-BCA1-7356FDC7DC94}" type="presOf" srcId="{D9115490-F327-4B67-A513-E676DA2287F0}" destId="{E4B50D8A-DAA8-4E74-8BF3-48AF10259A1D}" srcOrd="0" destOrd="0" presId="urn:microsoft.com/office/officeart/2005/8/layout/orgChart1"/>
    <dgm:cxn modelId="{FC73C8D5-0E49-4457-AC24-80D476B5F08F}" srcId="{A51652B7-CAD5-45D7-9B39-D691E28EF4B9}" destId="{FDE0CC6F-5339-4875-96C0-C26FAE96093A}" srcOrd="1" destOrd="0" parTransId="{E3E9EB57-29BC-4EC7-B03B-AEB287804C88}" sibTransId="{ACB902BA-3D8C-457B-9CAD-1851A3E38062}"/>
    <dgm:cxn modelId="{510E39BC-0010-485C-A8E1-76C587F2260A}" type="presOf" srcId="{F9C75129-5A75-4968-AA49-F029D337CADD}" destId="{C107B2AB-6BA2-4994-B099-1EFA6CEC43B5}" srcOrd="0" destOrd="0" presId="urn:microsoft.com/office/officeart/2005/8/layout/orgChart1"/>
    <dgm:cxn modelId="{623FF8DA-E08C-4A40-9F3F-516DDB754A98}" type="presOf" srcId="{863D4B4E-094A-49BD-9AA6-71F7C9949B2B}" destId="{C6157D6F-5BF4-451F-A75D-B3E2E94F2507}" srcOrd="0" destOrd="0" presId="urn:microsoft.com/office/officeart/2005/8/layout/orgChart1"/>
    <dgm:cxn modelId="{28FF24D9-FEEA-484F-B054-EC4C49EBDF3A}" type="presOf" srcId="{40C23631-3826-4595-9759-FBFD5D7BDD22}" destId="{9D20C415-E307-43DF-B9B9-DA2A52566803}" srcOrd="0" destOrd="0" presId="urn:microsoft.com/office/officeart/2005/8/layout/orgChart1"/>
    <dgm:cxn modelId="{EBE4E5D0-1EEF-4B53-993C-A8D7F6C939FC}" type="presOf" srcId="{CEABDD34-703B-4431-85A9-E7901E77F044}" destId="{3D4B9545-F0E3-40DB-B9C6-9613C49FE6CE}" srcOrd="1" destOrd="0" presId="urn:microsoft.com/office/officeart/2005/8/layout/orgChart1"/>
    <dgm:cxn modelId="{06412BC3-FE50-4C76-9382-26601E017708}" type="presOf" srcId="{6D04DFED-9A56-42BA-945B-5153E2AC5212}" destId="{4FC96748-3168-43BB-A97E-87E1FE561FB6}" srcOrd="0" destOrd="0" presId="urn:microsoft.com/office/officeart/2005/8/layout/orgChart1"/>
    <dgm:cxn modelId="{45BDE6D4-36A5-4E64-BA79-A7B6B8859296}" srcId="{AF0AE7CD-C6BC-473F-ACC8-4E8116D0A39B}" destId="{5FB3E36F-786F-455A-B995-44A322651458}" srcOrd="1" destOrd="0" parTransId="{71E3D5DF-CDA0-49E8-8F12-EAD7D49C0A08}" sibTransId="{E976C500-2916-4E5F-93D2-121789D4A067}"/>
    <dgm:cxn modelId="{F778FCBB-67BD-4771-A376-83B069F463E2}" type="presOf" srcId="{E3795448-22AD-4E49-86C8-A52CEFA68838}" destId="{2FB5045C-28F5-48E6-BA1D-3723D42C934C}" srcOrd="0" destOrd="0" presId="urn:microsoft.com/office/officeart/2005/8/layout/orgChart1"/>
    <dgm:cxn modelId="{9B0631C6-BA3D-4927-B7B5-7EE361AACEB5}" srcId="{FDE0CC6F-5339-4875-96C0-C26FAE96093A}" destId="{2C31CD40-9970-43F7-B97C-E46C96D3743D}" srcOrd="0" destOrd="0" parTransId="{20E8F5FB-4EB8-4B13-AAEB-2CDC785CB332}" sibTransId="{CAF4780B-0DF7-4C91-82B1-A450BEE3906D}"/>
    <dgm:cxn modelId="{8A3EF1B8-ABD9-4C51-B2A1-72686BBECCEA}" srcId="{A51652B7-CAD5-45D7-9B39-D691E28EF4B9}" destId="{738CEC76-67DC-41F0-B5FE-4E39F11FC180}" srcOrd="4" destOrd="0" parTransId="{9BA20CFB-5DDF-4B5D-B5F8-73D31E4ECCFD}" sibTransId="{6B237C22-4677-4A66-AAFF-FD43B4099154}"/>
    <dgm:cxn modelId="{53470B66-EF79-4711-B8B4-1D09307FB7F6}" srcId="{738CEC76-67DC-41F0-B5FE-4E39F11FC180}" destId="{1AB18A0D-D33E-4ABE-9109-662AE4AFE485}" srcOrd="1" destOrd="0" parTransId="{09BDCA7E-5150-4577-A05D-01A46330548A}" sibTransId="{8CAAE982-DEA2-4E53-9CAD-F8FA8806FD4C}"/>
    <dgm:cxn modelId="{9F04F20D-027A-402F-BF34-7115716B3F6D}" type="presOf" srcId="{DBFCFA93-3C38-4316-86A4-BF1C93D9F4FD}" destId="{4B66606E-4769-4383-AE02-911C8382CCAF}" srcOrd="1" destOrd="0" presId="urn:microsoft.com/office/officeart/2005/8/layout/orgChart1"/>
    <dgm:cxn modelId="{184C9D1E-B8EE-4E60-8F4C-DC079ADC9EA7}" srcId="{A51652B7-CAD5-45D7-9B39-D691E28EF4B9}" destId="{40C23631-3826-4595-9759-FBFD5D7BDD22}" srcOrd="0" destOrd="0" parTransId="{8C96E78D-DAD7-47FD-B45B-94326BFC2F6B}" sibTransId="{C65F3BC6-CB0E-4706-8AE3-8B506BDB7E7C}"/>
    <dgm:cxn modelId="{CF5C4D6D-6BE0-4787-AA59-C4E7AFB151F1}" type="presOf" srcId="{5FB3E36F-786F-455A-B995-44A322651458}" destId="{808595B2-836E-4F99-8B73-8222C540E099}" srcOrd="1" destOrd="0" presId="urn:microsoft.com/office/officeart/2005/8/layout/orgChart1"/>
    <dgm:cxn modelId="{4CB0AD22-F39F-4063-B0A4-F185E4AF941A}" type="presOf" srcId="{EC3FE59A-DEEA-4CE9-B7F8-5317DC6B01FC}" destId="{970B42EB-F53B-47C1-BC33-A6741FBFCAE0}" srcOrd="0" destOrd="0" presId="urn:microsoft.com/office/officeart/2005/8/layout/orgChart1"/>
    <dgm:cxn modelId="{7E9D959C-88BE-47A6-ADEF-A76BF1DB7067}" srcId="{738CEC76-67DC-41F0-B5FE-4E39F11FC180}" destId="{757A5423-308D-4E7F-BFB8-40157F774473}" srcOrd="2" destOrd="0" parTransId="{3ADF4E73-8552-4C83-BA6B-9B55BEF2B01E}" sibTransId="{A6D0503B-4DF2-4461-9396-C9F4A7185E5A}"/>
    <dgm:cxn modelId="{5F0DDDED-F0A4-463A-959B-0095EA0828A0}" type="presOf" srcId="{40C23631-3826-4595-9759-FBFD5D7BDD22}" destId="{49D87FA4-24A3-490B-BF04-A775476E9899}" srcOrd="1" destOrd="0" presId="urn:microsoft.com/office/officeart/2005/8/layout/orgChart1"/>
    <dgm:cxn modelId="{B7837335-8CC1-45CD-A3D6-01D0476614AE}" srcId="{40C23631-3826-4595-9759-FBFD5D7BDD22}" destId="{3B3188DC-E4BF-4EC4-982F-8C758DCB60A1}" srcOrd="1" destOrd="0" parTransId="{07E68C6C-7022-44D8-89F2-F69B0139D1EA}" sibTransId="{B72D5413-DB84-4F21-9160-1D90D2787801}"/>
    <dgm:cxn modelId="{1CDC8CCD-7823-4E72-A7E9-BFE1D3E5B99B}" srcId="{A51652B7-CAD5-45D7-9B39-D691E28EF4B9}" destId="{F01CA9D8-7B35-4ED2-8BA8-ABED4372CFD2}" srcOrd="3" destOrd="0" parTransId="{961BE297-3C8D-4073-81A3-23DB9EBEBADA}" sibTransId="{A444FFD0-C4CD-40DC-A80A-551B4A487F9D}"/>
    <dgm:cxn modelId="{C72B8EC7-AC70-40D5-BDAB-F1C6D7809F0E}" type="presOf" srcId="{42D07D43-44F4-40F1-81EF-0B95EC8B44C8}" destId="{8170C970-91C0-4CAD-8542-C3693EC1D181}" srcOrd="1" destOrd="0" presId="urn:microsoft.com/office/officeart/2005/8/layout/orgChart1"/>
    <dgm:cxn modelId="{88867893-E293-4C1F-A270-7FF3F292F4BD}" type="presOf" srcId="{07E68C6C-7022-44D8-89F2-F69B0139D1EA}" destId="{0FF37893-925F-4BBE-AA3E-243ED80E9CEB}" srcOrd="0" destOrd="0" presId="urn:microsoft.com/office/officeart/2005/8/layout/orgChart1"/>
    <dgm:cxn modelId="{B6B77C0E-A94E-44DB-A458-6DF1F83E214F}" srcId="{185B1300-E4B5-417C-892A-C1B96599C958}" destId="{AF0AE7CD-C6BC-473F-ACC8-4E8116D0A39B}" srcOrd="0" destOrd="0" parTransId="{6A0EF633-8792-4B08-9A5A-64105398F068}" sibTransId="{630469F6-2C84-4E00-ABC4-F957896AFD28}"/>
    <dgm:cxn modelId="{D7A2664D-BBC8-42AC-B4D8-2E29FC2A00F4}" srcId="{F01CA9D8-7B35-4ED2-8BA8-ABED4372CFD2}" destId="{E3795448-22AD-4E49-86C8-A52CEFA68838}" srcOrd="1" destOrd="0" parTransId="{6B4BBF16-F114-4E8A-A265-8DD59CD4467E}" sibTransId="{A918F336-26AE-45C0-9BC9-4551FFBBAE99}"/>
    <dgm:cxn modelId="{C8B71A7F-32FB-417A-8FD5-4CFCEEDE2D28}" srcId="{F01CA9D8-7B35-4ED2-8BA8-ABED4372CFD2}" destId="{73EC457F-A900-4FF7-9C16-A333A2BF7C40}" srcOrd="0" destOrd="0" parTransId="{F0D4A254-1157-4610-B47C-A31F5E08E0E1}" sibTransId="{1BCACEA8-8E6C-49CB-8214-6CFC262B3AAA}"/>
    <dgm:cxn modelId="{CA0761A3-ACE6-4B14-B0FC-706B1F3579B3}" type="presOf" srcId="{3B3188DC-E4BF-4EC4-982F-8C758DCB60A1}" destId="{46FD08D3-89CC-4748-BE1B-57D9FA0AC218}" srcOrd="1" destOrd="0" presId="urn:microsoft.com/office/officeart/2005/8/layout/orgChart1"/>
    <dgm:cxn modelId="{AA45F50D-297B-4099-AB9B-897A1518697E}" type="presOf" srcId="{8C96E78D-DAD7-47FD-B45B-94326BFC2F6B}" destId="{03CDD5E6-E282-404E-87B1-97CED5B3DDE8}" srcOrd="0" destOrd="0" presId="urn:microsoft.com/office/officeart/2005/8/layout/orgChart1"/>
    <dgm:cxn modelId="{82887F58-D2CF-405B-BF1F-567C71C1EB9D}" srcId="{A51652B7-CAD5-45D7-9B39-D691E28EF4B9}" destId="{93C102F2-390D-4F69-A9AC-9CFF9DA4B50F}" srcOrd="5" destOrd="0" parTransId="{68B16FDE-3F63-4E97-A906-CBD8F16F0DA5}" sibTransId="{4799BA25-E802-4E55-B37B-51F6092F003E}"/>
    <dgm:cxn modelId="{DAA5254D-4D26-4B96-BCC0-0C2866274B6A}" type="presParOf" srcId="{9ECBB3D1-7D08-4688-9F85-632E538C81EA}" destId="{44FF611E-3A4A-4CD0-B2C8-2AEC5D23213D}" srcOrd="0" destOrd="0" presId="urn:microsoft.com/office/officeart/2005/8/layout/orgChart1"/>
    <dgm:cxn modelId="{4EAD8193-4F16-499F-BB51-9AFA281E3756}" type="presParOf" srcId="{44FF611E-3A4A-4CD0-B2C8-2AEC5D23213D}" destId="{46895CC2-B641-4E5D-A1DC-986D878614BC}" srcOrd="0" destOrd="0" presId="urn:microsoft.com/office/officeart/2005/8/layout/orgChart1"/>
    <dgm:cxn modelId="{1EFA8E1B-71B9-4013-B33E-3D2FF7548F11}" type="presParOf" srcId="{46895CC2-B641-4E5D-A1DC-986D878614BC}" destId="{9AB42EB7-BAA8-4F02-B6EC-8DA2097C125B}" srcOrd="0" destOrd="0" presId="urn:microsoft.com/office/officeart/2005/8/layout/orgChart1"/>
    <dgm:cxn modelId="{C818F9D4-3ED9-4656-BD4C-4F6F62E2FFE8}" type="presParOf" srcId="{46895CC2-B641-4E5D-A1DC-986D878614BC}" destId="{D5295D4B-37E2-4405-8A72-3AB929EDF8EE}" srcOrd="1" destOrd="0" presId="urn:microsoft.com/office/officeart/2005/8/layout/orgChart1"/>
    <dgm:cxn modelId="{8E3AC6D9-1B6D-4F91-A99C-6FF7756C2E39}" type="presParOf" srcId="{44FF611E-3A4A-4CD0-B2C8-2AEC5D23213D}" destId="{5906418E-DD66-4341-A763-7165B119B8FE}" srcOrd="1" destOrd="0" presId="urn:microsoft.com/office/officeart/2005/8/layout/orgChart1"/>
    <dgm:cxn modelId="{EC4B0FE2-5D0E-4E2B-9126-7B98E0C07961}" type="presParOf" srcId="{5906418E-DD66-4341-A763-7165B119B8FE}" destId="{E4B50D8A-DAA8-4E74-8BF3-48AF10259A1D}" srcOrd="0" destOrd="0" presId="urn:microsoft.com/office/officeart/2005/8/layout/orgChart1"/>
    <dgm:cxn modelId="{8B19B394-601F-408C-A9B8-E192543B3A03}" type="presParOf" srcId="{5906418E-DD66-4341-A763-7165B119B8FE}" destId="{210BE37D-7315-4CBD-951F-B1FF7BC986D7}" srcOrd="1" destOrd="0" presId="urn:microsoft.com/office/officeart/2005/8/layout/orgChart1"/>
    <dgm:cxn modelId="{7B438C39-0214-4650-B173-7A822B7A2371}" type="presParOf" srcId="{210BE37D-7315-4CBD-951F-B1FF7BC986D7}" destId="{59773A4D-D9A0-4A39-9D67-A23D8492DBC6}" srcOrd="0" destOrd="0" presId="urn:microsoft.com/office/officeart/2005/8/layout/orgChart1"/>
    <dgm:cxn modelId="{F843E5D5-92AE-4C9E-B0BF-632AF3451799}" type="presParOf" srcId="{59773A4D-D9A0-4A39-9D67-A23D8492DBC6}" destId="{06A21A53-4BE4-4FC4-A918-5A3DA31FD935}" srcOrd="0" destOrd="0" presId="urn:microsoft.com/office/officeart/2005/8/layout/orgChart1"/>
    <dgm:cxn modelId="{7921217B-EE58-4BF5-AC57-13863F724AC9}" type="presParOf" srcId="{59773A4D-D9A0-4A39-9D67-A23D8492DBC6}" destId="{0A2C02CF-14D7-4EEB-B4BA-393EAF666DE7}" srcOrd="1" destOrd="0" presId="urn:microsoft.com/office/officeart/2005/8/layout/orgChart1"/>
    <dgm:cxn modelId="{92B4631B-C29C-4940-A3DC-52C8C64779C5}" type="presParOf" srcId="{210BE37D-7315-4CBD-951F-B1FF7BC986D7}" destId="{0E478FD7-6075-406D-84A1-E0E4D953F9BB}" srcOrd="1" destOrd="0" presId="urn:microsoft.com/office/officeart/2005/8/layout/orgChart1"/>
    <dgm:cxn modelId="{09A35910-0F22-45C2-ACBC-8F8106658259}" type="presParOf" srcId="{0E478FD7-6075-406D-84A1-E0E4D953F9BB}" destId="{03CDD5E6-E282-404E-87B1-97CED5B3DDE8}" srcOrd="0" destOrd="0" presId="urn:microsoft.com/office/officeart/2005/8/layout/orgChart1"/>
    <dgm:cxn modelId="{172C6FD7-86B8-4AE5-ABBD-21D8AE5C62A5}" type="presParOf" srcId="{0E478FD7-6075-406D-84A1-E0E4D953F9BB}" destId="{F81FB034-5B51-4D23-956E-0B43C6E76FEF}" srcOrd="1" destOrd="0" presId="urn:microsoft.com/office/officeart/2005/8/layout/orgChart1"/>
    <dgm:cxn modelId="{67AC8DAF-97E5-4C17-9835-275BD2CF343D}" type="presParOf" srcId="{F81FB034-5B51-4D23-956E-0B43C6E76FEF}" destId="{417182B3-058D-4234-A061-F2E188C830D6}" srcOrd="0" destOrd="0" presId="urn:microsoft.com/office/officeart/2005/8/layout/orgChart1"/>
    <dgm:cxn modelId="{ED79E2B2-08BE-496B-B675-BF9A4279D304}" type="presParOf" srcId="{417182B3-058D-4234-A061-F2E188C830D6}" destId="{9D20C415-E307-43DF-B9B9-DA2A52566803}" srcOrd="0" destOrd="0" presId="urn:microsoft.com/office/officeart/2005/8/layout/orgChart1"/>
    <dgm:cxn modelId="{96C70A33-F4B4-45C5-B073-DE318FE56BD9}" type="presParOf" srcId="{417182B3-058D-4234-A061-F2E188C830D6}" destId="{49D87FA4-24A3-490B-BF04-A775476E9899}" srcOrd="1" destOrd="0" presId="urn:microsoft.com/office/officeart/2005/8/layout/orgChart1"/>
    <dgm:cxn modelId="{480AA818-83D0-43B6-ACD7-8FDD841BD06E}" type="presParOf" srcId="{F81FB034-5B51-4D23-956E-0B43C6E76FEF}" destId="{C9A9E93F-F9EE-4389-A5CA-260AFA239ABE}" srcOrd="1" destOrd="0" presId="urn:microsoft.com/office/officeart/2005/8/layout/orgChart1"/>
    <dgm:cxn modelId="{0C9A9FFD-43A7-4D57-A9B8-0FB5E34E274D}" type="presParOf" srcId="{C9A9E93F-F9EE-4389-A5CA-260AFA239ABE}" destId="{C6157D6F-5BF4-451F-A75D-B3E2E94F2507}" srcOrd="0" destOrd="0" presId="urn:microsoft.com/office/officeart/2005/8/layout/orgChart1"/>
    <dgm:cxn modelId="{4C3BC386-1C5C-4304-9954-563C35B63F98}" type="presParOf" srcId="{C9A9E93F-F9EE-4389-A5CA-260AFA239ABE}" destId="{D412B09D-E96F-4062-BFC0-F0BE828664CC}" srcOrd="1" destOrd="0" presId="urn:microsoft.com/office/officeart/2005/8/layout/orgChart1"/>
    <dgm:cxn modelId="{5E0F15E7-4607-4FDE-A327-BEB13BC4532A}" type="presParOf" srcId="{D412B09D-E96F-4062-BFC0-F0BE828664CC}" destId="{D0D3B64D-EECD-4EDE-917B-1478215169CB}" srcOrd="0" destOrd="0" presId="urn:microsoft.com/office/officeart/2005/8/layout/orgChart1"/>
    <dgm:cxn modelId="{2CFA3AE7-E9EB-40B7-B153-14B1663F5EF1}" type="presParOf" srcId="{D0D3B64D-EECD-4EDE-917B-1478215169CB}" destId="{4455D60E-D930-464F-9C18-1F76D156E11B}" srcOrd="0" destOrd="0" presId="urn:microsoft.com/office/officeart/2005/8/layout/orgChart1"/>
    <dgm:cxn modelId="{D2F4FA33-849C-4200-968C-830C3AEA249E}" type="presParOf" srcId="{D0D3B64D-EECD-4EDE-917B-1478215169CB}" destId="{3D4B9545-F0E3-40DB-B9C6-9613C49FE6CE}" srcOrd="1" destOrd="0" presId="urn:microsoft.com/office/officeart/2005/8/layout/orgChart1"/>
    <dgm:cxn modelId="{D6B77CA1-71D6-404D-A824-0E15A3F42FFB}" type="presParOf" srcId="{D412B09D-E96F-4062-BFC0-F0BE828664CC}" destId="{C9749D49-9343-47D4-8A0C-E8C711F3834E}" srcOrd="1" destOrd="0" presId="urn:microsoft.com/office/officeart/2005/8/layout/orgChart1"/>
    <dgm:cxn modelId="{D24E69AC-84C6-495E-BDD8-CD60DF7DD160}" type="presParOf" srcId="{D412B09D-E96F-4062-BFC0-F0BE828664CC}" destId="{1E4CC7E1-252E-422F-A7ED-359BCD648E9E}" srcOrd="2" destOrd="0" presId="urn:microsoft.com/office/officeart/2005/8/layout/orgChart1"/>
    <dgm:cxn modelId="{0A02E455-7A28-4B6B-807F-EA29D2CCD9E3}" type="presParOf" srcId="{C9A9E93F-F9EE-4389-A5CA-260AFA239ABE}" destId="{0FF37893-925F-4BBE-AA3E-243ED80E9CEB}" srcOrd="2" destOrd="0" presId="urn:microsoft.com/office/officeart/2005/8/layout/orgChart1"/>
    <dgm:cxn modelId="{4DDDA379-661D-43AE-B46F-FEA5A10A4BB5}" type="presParOf" srcId="{C9A9E93F-F9EE-4389-A5CA-260AFA239ABE}" destId="{D1456ACA-1D0B-4DAA-8A74-5168C3E06F45}" srcOrd="3" destOrd="0" presId="urn:microsoft.com/office/officeart/2005/8/layout/orgChart1"/>
    <dgm:cxn modelId="{9D9D1C02-0D5C-4D3D-8E72-8FB86A2DA0CE}" type="presParOf" srcId="{D1456ACA-1D0B-4DAA-8A74-5168C3E06F45}" destId="{F9FD5442-1293-4CE3-B461-7BF8941B75AE}" srcOrd="0" destOrd="0" presId="urn:microsoft.com/office/officeart/2005/8/layout/orgChart1"/>
    <dgm:cxn modelId="{B28F9B43-B02E-4816-8313-A92F8D9E07FA}" type="presParOf" srcId="{F9FD5442-1293-4CE3-B461-7BF8941B75AE}" destId="{173507A7-75A2-4942-93E6-3B97268D4A3D}" srcOrd="0" destOrd="0" presId="urn:microsoft.com/office/officeart/2005/8/layout/orgChart1"/>
    <dgm:cxn modelId="{610D912D-90F1-42CC-9DBE-DE85FE06115C}" type="presParOf" srcId="{F9FD5442-1293-4CE3-B461-7BF8941B75AE}" destId="{46FD08D3-89CC-4748-BE1B-57D9FA0AC218}" srcOrd="1" destOrd="0" presId="urn:microsoft.com/office/officeart/2005/8/layout/orgChart1"/>
    <dgm:cxn modelId="{6E352465-E84B-4A95-8A5E-A033C98566BC}" type="presParOf" srcId="{D1456ACA-1D0B-4DAA-8A74-5168C3E06F45}" destId="{BCCF0650-A095-4E7D-A92E-A82232B6C9D3}" srcOrd="1" destOrd="0" presId="urn:microsoft.com/office/officeart/2005/8/layout/orgChart1"/>
    <dgm:cxn modelId="{E9797654-0A80-4F06-B7D7-6C373739DD93}" type="presParOf" srcId="{D1456ACA-1D0B-4DAA-8A74-5168C3E06F45}" destId="{46BFBC6B-188A-415B-A57F-4A41027D54BA}" srcOrd="2" destOrd="0" presId="urn:microsoft.com/office/officeart/2005/8/layout/orgChart1"/>
    <dgm:cxn modelId="{C81D1385-F7BF-480F-812B-924A3DD6804A}" type="presParOf" srcId="{F81FB034-5B51-4D23-956E-0B43C6E76FEF}" destId="{BA4040BB-FA39-49D3-85EC-CADAE908CA78}" srcOrd="2" destOrd="0" presId="urn:microsoft.com/office/officeart/2005/8/layout/orgChart1"/>
    <dgm:cxn modelId="{0BEB0363-1AF9-4D97-B13B-4EB2B8439F30}" type="presParOf" srcId="{0E478FD7-6075-406D-84A1-E0E4D953F9BB}" destId="{99AAE210-BB17-4BF3-BAA7-712EE138567C}" srcOrd="2" destOrd="0" presId="urn:microsoft.com/office/officeart/2005/8/layout/orgChart1"/>
    <dgm:cxn modelId="{D73603A3-BCE5-43F3-8A5F-5192346E29E9}" type="presParOf" srcId="{0E478FD7-6075-406D-84A1-E0E4D953F9BB}" destId="{AB521552-8077-466D-9481-0BFE274A2DF8}" srcOrd="3" destOrd="0" presId="urn:microsoft.com/office/officeart/2005/8/layout/orgChart1"/>
    <dgm:cxn modelId="{CA9A6AB7-A0DA-4EAE-8DA5-AD0B0144A865}" type="presParOf" srcId="{AB521552-8077-466D-9481-0BFE274A2DF8}" destId="{160EBD68-A785-4A15-8FEC-EC32ED908798}" srcOrd="0" destOrd="0" presId="urn:microsoft.com/office/officeart/2005/8/layout/orgChart1"/>
    <dgm:cxn modelId="{344D53B8-4E82-48CD-BA7E-57AA33F2F1D4}" type="presParOf" srcId="{160EBD68-A785-4A15-8FEC-EC32ED908798}" destId="{5AEB42D6-24DF-4CEC-B957-43E6CA06D34E}" srcOrd="0" destOrd="0" presId="urn:microsoft.com/office/officeart/2005/8/layout/orgChart1"/>
    <dgm:cxn modelId="{034CD325-2FE3-47EE-9797-447789F77E6B}" type="presParOf" srcId="{160EBD68-A785-4A15-8FEC-EC32ED908798}" destId="{5FED00AF-613D-4049-9A51-B2F3A3A8EE91}" srcOrd="1" destOrd="0" presId="urn:microsoft.com/office/officeart/2005/8/layout/orgChart1"/>
    <dgm:cxn modelId="{94821D35-3782-410E-901F-99B31308E0ED}" type="presParOf" srcId="{AB521552-8077-466D-9481-0BFE274A2DF8}" destId="{9DCB0832-EC5D-423E-97B6-D122B3213E16}" srcOrd="1" destOrd="0" presId="urn:microsoft.com/office/officeart/2005/8/layout/orgChart1"/>
    <dgm:cxn modelId="{BC479D47-E0E2-45BB-9413-27A4EFE69A96}" type="presParOf" srcId="{9DCB0832-EC5D-423E-97B6-D122B3213E16}" destId="{EF9994D6-ED7C-4F81-AA77-89B854540D67}" srcOrd="0" destOrd="0" presId="urn:microsoft.com/office/officeart/2005/8/layout/orgChart1"/>
    <dgm:cxn modelId="{0E016D98-A9F0-4099-BF7F-3792B088D66A}" type="presParOf" srcId="{9DCB0832-EC5D-423E-97B6-D122B3213E16}" destId="{7C5943F5-9D2D-47FB-8F4D-5F7E742B660D}" srcOrd="1" destOrd="0" presId="urn:microsoft.com/office/officeart/2005/8/layout/orgChart1"/>
    <dgm:cxn modelId="{9C68EB42-A3A6-4E25-85FD-1930775D0BB1}" type="presParOf" srcId="{7C5943F5-9D2D-47FB-8F4D-5F7E742B660D}" destId="{1058BA3F-29A1-46A4-9360-D6AAD608DF96}" srcOrd="0" destOrd="0" presId="urn:microsoft.com/office/officeart/2005/8/layout/orgChart1"/>
    <dgm:cxn modelId="{0C1032F1-3155-4F18-8802-B3E4E0E87D3F}" type="presParOf" srcId="{1058BA3F-29A1-46A4-9360-D6AAD608DF96}" destId="{030AF3A0-B25F-44D5-834C-DC5A40F92640}" srcOrd="0" destOrd="0" presId="urn:microsoft.com/office/officeart/2005/8/layout/orgChart1"/>
    <dgm:cxn modelId="{49905A4C-EEC8-416F-9FF7-4BB4D801B7AE}" type="presParOf" srcId="{1058BA3F-29A1-46A4-9360-D6AAD608DF96}" destId="{8611D9F6-45FD-416E-8C04-312EA47EA16E}" srcOrd="1" destOrd="0" presId="urn:microsoft.com/office/officeart/2005/8/layout/orgChart1"/>
    <dgm:cxn modelId="{816B25D1-61DA-4031-AAA0-39C37D5478C7}" type="presParOf" srcId="{7C5943F5-9D2D-47FB-8F4D-5F7E742B660D}" destId="{F901C397-76B8-40F9-B2DB-A1FA506E0A23}" srcOrd="1" destOrd="0" presId="urn:microsoft.com/office/officeart/2005/8/layout/orgChart1"/>
    <dgm:cxn modelId="{8179317F-8A11-4E74-BF7E-B90D9E7FBE4B}" type="presParOf" srcId="{7C5943F5-9D2D-47FB-8F4D-5F7E742B660D}" destId="{57EB86CD-7080-4BDD-A8BE-4EE4A905052F}" srcOrd="2" destOrd="0" presId="urn:microsoft.com/office/officeart/2005/8/layout/orgChart1"/>
    <dgm:cxn modelId="{AFE7A6D6-B5E3-4CDC-8B95-9DD9D30B6772}" type="presParOf" srcId="{9DCB0832-EC5D-423E-97B6-D122B3213E16}" destId="{2E8A4189-0FD6-47AA-83EC-73D57CBA3B19}" srcOrd="2" destOrd="0" presId="urn:microsoft.com/office/officeart/2005/8/layout/orgChart1"/>
    <dgm:cxn modelId="{F8C15B58-FDCC-4C5A-8DAF-C50A187C0468}" type="presParOf" srcId="{9DCB0832-EC5D-423E-97B6-D122B3213E16}" destId="{BB80CC08-DD3F-4B05-95D6-9D6DD21A6B9F}" srcOrd="3" destOrd="0" presId="urn:microsoft.com/office/officeart/2005/8/layout/orgChart1"/>
    <dgm:cxn modelId="{A26F3CA3-F7AD-4765-BFE7-B4563D3239D9}" type="presParOf" srcId="{BB80CC08-DD3F-4B05-95D6-9D6DD21A6B9F}" destId="{76DB1350-F619-4F85-8722-3E8C0DE26DE3}" srcOrd="0" destOrd="0" presId="urn:microsoft.com/office/officeart/2005/8/layout/orgChart1"/>
    <dgm:cxn modelId="{37F8F230-A02F-4037-BC65-F558D76CFCCA}" type="presParOf" srcId="{76DB1350-F619-4F85-8722-3E8C0DE26DE3}" destId="{4FC96748-3168-43BB-A97E-87E1FE561FB6}" srcOrd="0" destOrd="0" presId="urn:microsoft.com/office/officeart/2005/8/layout/orgChart1"/>
    <dgm:cxn modelId="{B68ADDCD-4C2C-4DC6-95FE-691ED5D75829}" type="presParOf" srcId="{76DB1350-F619-4F85-8722-3E8C0DE26DE3}" destId="{1F2DFAB1-F899-4708-B921-46160A97B1A1}" srcOrd="1" destOrd="0" presId="urn:microsoft.com/office/officeart/2005/8/layout/orgChart1"/>
    <dgm:cxn modelId="{A6E6C96F-6AB0-464A-80BE-E9E1F46A46C0}" type="presParOf" srcId="{BB80CC08-DD3F-4B05-95D6-9D6DD21A6B9F}" destId="{B873380D-E745-4607-B79E-D13B73693497}" srcOrd="1" destOrd="0" presId="urn:microsoft.com/office/officeart/2005/8/layout/orgChart1"/>
    <dgm:cxn modelId="{F3ECA992-EE68-4777-8072-4BC584859A42}" type="presParOf" srcId="{BB80CC08-DD3F-4B05-95D6-9D6DD21A6B9F}" destId="{1DAB64B8-F451-4E58-B56C-008914FBA44A}" srcOrd="2" destOrd="0" presId="urn:microsoft.com/office/officeart/2005/8/layout/orgChart1"/>
    <dgm:cxn modelId="{25C62747-9D76-40F0-A10B-FF4A4B63E19B}" type="presParOf" srcId="{AB521552-8077-466D-9481-0BFE274A2DF8}" destId="{987A855A-D4A7-40CD-9F04-682CC7B1DF9C}" srcOrd="2" destOrd="0" presId="urn:microsoft.com/office/officeart/2005/8/layout/orgChart1"/>
    <dgm:cxn modelId="{ED712EC7-90C3-454F-B72C-D76E674EF2E9}" type="presParOf" srcId="{0E478FD7-6075-406D-84A1-E0E4D953F9BB}" destId="{D16AD2A9-731E-4161-8AAD-36A2C92553C6}" srcOrd="4" destOrd="0" presId="urn:microsoft.com/office/officeart/2005/8/layout/orgChart1"/>
    <dgm:cxn modelId="{D90FB67E-A64F-49F4-81D9-7BDEEEE0F04B}" type="presParOf" srcId="{0E478FD7-6075-406D-84A1-E0E4D953F9BB}" destId="{50571F72-72AE-4D62-A142-390FDADF02B5}" srcOrd="5" destOrd="0" presId="urn:microsoft.com/office/officeart/2005/8/layout/orgChart1"/>
    <dgm:cxn modelId="{A3185019-F03A-48FC-90B2-F42F20327695}" type="presParOf" srcId="{50571F72-72AE-4D62-A142-390FDADF02B5}" destId="{9F684E11-FEE6-4220-A48C-DBB66CA2AE3B}" srcOrd="0" destOrd="0" presId="urn:microsoft.com/office/officeart/2005/8/layout/orgChart1"/>
    <dgm:cxn modelId="{72DD8247-04CC-4E00-8449-5342C16BCE99}" type="presParOf" srcId="{9F684E11-FEE6-4220-A48C-DBB66CA2AE3B}" destId="{3CE0A51F-CBAC-426A-85DF-A9E24D804105}" srcOrd="0" destOrd="0" presId="urn:microsoft.com/office/officeart/2005/8/layout/orgChart1"/>
    <dgm:cxn modelId="{71C263AB-34F4-477D-96FD-DE248C561274}" type="presParOf" srcId="{9F684E11-FEE6-4220-A48C-DBB66CA2AE3B}" destId="{8170C970-91C0-4CAD-8542-C3693EC1D181}" srcOrd="1" destOrd="0" presId="urn:microsoft.com/office/officeart/2005/8/layout/orgChart1"/>
    <dgm:cxn modelId="{32042AB6-6509-401C-80BF-884FFEB7AFB5}" type="presParOf" srcId="{50571F72-72AE-4D62-A142-390FDADF02B5}" destId="{B7255944-2280-4D04-8BBE-640EAFFE9696}" srcOrd="1" destOrd="0" presId="urn:microsoft.com/office/officeart/2005/8/layout/orgChart1"/>
    <dgm:cxn modelId="{1AC094B1-364E-4DE0-B829-CF50DA0BD8F6}" type="presParOf" srcId="{B7255944-2280-4D04-8BBE-640EAFFE9696}" destId="{4ECB1D52-A651-4BAE-B61C-07A144A5F7A5}" srcOrd="0" destOrd="0" presId="urn:microsoft.com/office/officeart/2005/8/layout/orgChart1"/>
    <dgm:cxn modelId="{A2E50551-5415-4570-9199-798446C37BC5}" type="presParOf" srcId="{B7255944-2280-4D04-8BBE-640EAFFE9696}" destId="{A34CF0FD-877F-4291-9D9F-350484790C4C}" srcOrd="1" destOrd="0" presId="urn:microsoft.com/office/officeart/2005/8/layout/orgChart1"/>
    <dgm:cxn modelId="{04DB1BFA-B44B-4090-A187-44A0E5605056}" type="presParOf" srcId="{A34CF0FD-877F-4291-9D9F-350484790C4C}" destId="{42232323-87AD-4B73-A330-173CFE98E624}" srcOrd="0" destOrd="0" presId="urn:microsoft.com/office/officeart/2005/8/layout/orgChart1"/>
    <dgm:cxn modelId="{B8BD1B2C-C2B5-4602-8CA4-F9860932059E}" type="presParOf" srcId="{42232323-87AD-4B73-A330-173CFE98E624}" destId="{D32C92C5-BA41-4422-A25F-D1D5D2ADE4B1}" srcOrd="0" destOrd="0" presId="urn:microsoft.com/office/officeart/2005/8/layout/orgChart1"/>
    <dgm:cxn modelId="{EB6AB04E-E102-4343-A958-2708BE6DF8DD}" type="presParOf" srcId="{42232323-87AD-4B73-A330-173CFE98E624}" destId="{5285A8D9-7EF1-4EE0-AAF7-72E27C1D5113}" srcOrd="1" destOrd="0" presId="urn:microsoft.com/office/officeart/2005/8/layout/orgChart1"/>
    <dgm:cxn modelId="{D4D44480-3AA6-4687-893E-2446D44571ED}" type="presParOf" srcId="{A34CF0FD-877F-4291-9D9F-350484790C4C}" destId="{A005D947-1E36-49D4-943C-3861C2280A64}" srcOrd="1" destOrd="0" presId="urn:microsoft.com/office/officeart/2005/8/layout/orgChart1"/>
    <dgm:cxn modelId="{C6104CC2-0583-492E-AA45-C23852AB06EF}" type="presParOf" srcId="{A34CF0FD-877F-4291-9D9F-350484790C4C}" destId="{33C5A33E-CCD7-494A-84FD-F75C4BAB6180}" srcOrd="2" destOrd="0" presId="urn:microsoft.com/office/officeart/2005/8/layout/orgChart1"/>
    <dgm:cxn modelId="{A1155A16-BD58-4372-AEF2-D8CFCE6EE986}" type="presParOf" srcId="{B7255944-2280-4D04-8BBE-640EAFFE9696}" destId="{AABDF1D8-38B4-48A3-A36C-EDE5EB3F52FE}" srcOrd="2" destOrd="0" presId="urn:microsoft.com/office/officeart/2005/8/layout/orgChart1"/>
    <dgm:cxn modelId="{393CCEE9-3594-46EB-9C94-BA88FC52D8F1}" type="presParOf" srcId="{B7255944-2280-4D04-8BBE-640EAFFE9696}" destId="{B8FBB3BF-64D2-49F3-B8C1-DFC3D91D488C}" srcOrd="3" destOrd="0" presId="urn:microsoft.com/office/officeart/2005/8/layout/orgChart1"/>
    <dgm:cxn modelId="{72F16A46-444E-4221-BE82-7D229B11F094}" type="presParOf" srcId="{B8FBB3BF-64D2-49F3-B8C1-DFC3D91D488C}" destId="{F7540D04-2786-4A4E-9602-2D1F879A488E}" srcOrd="0" destOrd="0" presId="urn:microsoft.com/office/officeart/2005/8/layout/orgChart1"/>
    <dgm:cxn modelId="{6452549B-EB55-4010-AA08-D89B886CC2E6}" type="presParOf" srcId="{F7540D04-2786-4A4E-9602-2D1F879A488E}" destId="{970B42EB-F53B-47C1-BC33-A6741FBFCAE0}" srcOrd="0" destOrd="0" presId="urn:microsoft.com/office/officeart/2005/8/layout/orgChart1"/>
    <dgm:cxn modelId="{5420B132-75A5-4781-A56B-BEBF64B8E60F}" type="presParOf" srcId="{F7540D04-2786-4A4E-9602-2D1F879A488E}" destId="{3CA7DAF9-00F4-4DFA-9DE7-7CFF0AD9600F}" srcOrd="1" destOrd="0" presId="urn:microsoft.com/office/officeart/2005/8/layout/orgChart1"/>
    <dgm:cxn modelId="{D5CCAA9F-0981-4752-B773-CA4F9E338E3C}" type="presParOf" srcId="{B8FBB3BF-64D2-49F3-B8C1-DFC3D91D488C}" destId="{0F0CE0BC-ABC0-46B3-92C8-C2715EAA2D7C}" srcOrd="1" destOrd="0" presId="urn:microsoft.com/office/officeart/2005/8/layout/orgChart1"/>
    <dgm:cxn modelId="{B5960704-7E40-4775-AFA4-6AEFDE7B694B}" type="presParOf" srcId="{B8FBB3BF-64D2-49F3-B8C1-DFC3D91D488C}" destId="{5C3A8AAA-F30B-4406-94AE-C32E4E94E94F}" srcOrd="2" destOrd="0" presId="urn:microsoft.com/office/officeart/2005/8/layout/orgChart1"/>
    <dgm:cxn modelId="{BC0C4963-B0EE-4617-BD74-CC97FAD22345}" type="presParOf" srcId="{50571F72-72AE-4D62-A142-390FDADF02B5}" destId="{A6312C38-B9AE-4604-A2A4-8F05841F4DE5}" srcOrd="2" destOrd="0" presId="urn:microsoft.com/office/officeart/2005/8/layout/orgChart1"/>
    <dgm:cxn modelId="{A20B505C-C6DC-4001-84AC-0F0A3456FAB0}" type="presParOf" srcId="{0E478FD7-6075-406D-84A1-E0E4D953F9BB}" destId="{DCF003E3-3835-452A-9CE0-0DBB79A7C59F}" srcOrd="6" destOrd="0" presId="urn:microsoft.com/office/officeart/2005/8/layout/orgChart1"/>
    <dgm:cxn modelId="{1B60E5BA-DC8B-4B64-A9D8-A748266056E8}" type="presParOf" srcId="{0E478FD7-6075-406D-84A1-E0E4D953F9BB}" destId="{FE603E72-A26C-4ED9-97A2-AAB182D0EB15}" srcOrd="7" destOrd="0" presId="urn:microsoft.com/office/officeart/2005/8/layout/orgChart1"/>
    <dgm:cxn modelId="{A1764CD2-002B-44A5-B1E6-2A4EB13C9DF5}" type="presParOf" srcId="{FE603E72-A26C-4ED9-97A2-AAB182D0EB15}" destId="{26679A7E-C002-4F0D-B880-78910D8BA265}" srcOrd="0" destOrd="0" presId="urn:microsoft.com/office/officeart/2005/8/layout/orgChart1"/>
    <dgm:cxn modelId="{537380FF-EFD2-41F3-A776-4FFA60E41B18}" type="presParOf" srcId="{26679A7E-C002-4F0D-B880-78910D8BA265}" destId="{451C92C3-1652-484F-AE3F-50F62ADC3AFC}" srcOrd="0" destOrd="0" presId="urn:microsoft.com/office/officeart/2005/8/layout/orgChart1"/>
    <dgm:cxn modelId="{2D05B61D-B14E-4F5B-BC70-E2FB7A0F3C5A}" type="presParOf" srcId="{26679A7E-C002-4F0D-B880-78910D8BA265}" destId="{D93D9E09-A07B-4F10-AA92-652292D6603D}" srcOrd="1" destOrd="0" presId="urn:microsoft.com/office/officeart/2005/8/layout/orgChart1"/>
    <dgm:cxn modelId="{2D53DBDC-80B3-47E2-8238-7252CC01843A}" type="presParOf" srcId="{FE603E72-A26C-4ED9-97A2-AAB182D0EB15}" destId="{F89154E4-E8F2-464B-A7F2-E1C5AED94154}" srcOrd="1" destOrd="0" presId="urn:microsoft.com/office/officeart/2005/8/layout/orgChart1"/>
    <dgm:cxn modelId="{2EA382B4-402B-4F7F-8741-2A3CF6DDC972}" type="presParOf" srcId="{F89154E4-E8F2-464B-A7F2-E1C5AED94154}" destId="{F7C97029-4B35-4BBA-91D9-8577E74F541B}" srcOrd="0" destOrd="0" presId="urn:microsoft.com/office/officeart/2005/8/layout/orgChart1"/>
    <dgm:cxn modelId="{C0DAEACC-AFA4-4BDC-A615-2853B0F04132}" type="presParOf" srcId="{F89154E4-E8F2-464B-A7F2-E1C5AED94154}" destId="{CFBD7CEF-DF5C-4F97-8E2A-4E9D29BF0B4E}" srcOrd="1" destOrd="0" presId="urn:microsoft.com/office/officeart/2005/8/layout/orgChart1"/>
    <dgm:cxn modelId="{249EF835-2D3B-4CFB-8183-DD6C593311EC}" type="presParOf" srcId="{CFBD7CEF-DF5C-4F97-8E2A-4E9D29BF0B4E}" destId="{E995E672-3504-4F2A-B237-AB0DE19A0B89}" srcOrd="0" destOrd="0" presId="urn:microsoft.com/office/officeart/2005/8/layout/orgChart1"/>
    <dgm:cxn modelId="{C45120ED-9633-4985-B9CE-CD84B01D45DA}" type="presParOf" srcId="{E995E672-3504-4F2A-B237-AB0DE19A0B89}" destId="{1B871FA4-DC6A-4D43-8DA7-12C0814C23FA}" srcOrd="0" destOrd="0" presId="urn:microsoft.com/office/officeart/2005/8/layout/orgChart1"/>
    <dgm:cxn modelId="{ECBE29FE-12DA-452B-9D95-6F0A41C7F720}" type="presParOf" srcId="{E995E672-3504-4F2A-B237-AB0DE19A0B89}" destId="{DD75D1D7-3AD7-492C-AD28-D8D048A7A26E}" srcOrd="1" destOrd="0" presId="urn:microsoft.com/office/officeart/2005/8/layout/orgChart1"/>
    <dgm:cxn modelId="{938C2F9B-03E8-4C9A-A0A9-7B6437BED79E}" type="presParOf" srcId="{CFBD7CEF-DF5C-4F97-8E2A-4E9D29BF0B4E}" destId="{04820558-80E2-4E62-8378-CF6DF8142A31}" srcOrd="1" destOrd="0" presId="urn:microsoft.com/office/officeart/2005/8/layout/orgChart1"/>
    <dgm:cxn modelId="{1258C123-8CBB-4190-A3EF-0CCEA75FF944}" type="presParOf" srcId="{CFBD7CEF-DF5C-4F97-8E2A-4E9D29BF0B4E}" destId="{7B5A9E06-C42F-4439-8CAB-072A02DBAA6A}" srcOrd="2" destOrd="0" presId="urn:microsoft.com/office/officeart/2005/8/layout/orgChart1"/>
    <dgm:cxn modelId="{0C0D70E8-7054-4787-A923-9C6907ACB58C}" type="presParOf" srcId="{F89154E4-E8F2-464B-A7F2-E1C5AED94154}" destId="{452F6734-D6B2-4860-8F82-5141BFE97CD3}" srcOrd="2" destOrd="0" presId="urn:microsoft.com/office/officeart/2005/8/layout/orgChart1"/>
    <dgm:cxn modelId="{133CAC9A-5B1E-42CB-AD54-4E2C3D7F1D19}" type="presParOf" srcId="{F89154E4-E8F2-464B-A7F2-E1C5AED94154}" destId="{DB998163-6749-41B2-9B90-77BF48908E38}" srcOrd="3" destOrd="0" presId="urn:microsoft.com/office/officeart/2005/8/layout/orgChart1"/>
    <dgm:cxn modelId="{4D499F9B-8D71-4639-83CB-35EBB7CB4F4B}" type="presParOf" srcId="{DB998163-6749-41B2-9B90-77BF48908E38}" destId="{22D60798-FFC5-4498-B08D-1F752E53B970}" srcOrd="0" destOrd="0" presId="urn:microsoft.com/office/officeart/2005/8/layout/orgChart1"/>
    <dgm:cxn modelId="{C1156F2F-AC4A-460A-AF61-0667A7C1B22F}" type="presParOf" srcId="{22D60798-FFC5-4498-B08D-1F752E53B970}" destId="{2FB5045C-28F5-48E6-BA1D-3723D42C934C}" srcOrd="0" destOrd="0" presId="urn:microsoft.com/office/officeart/2005/8/layout/orgChart1"/>
    <dgm:cxn modelId="{E9000533-5BF1-438A-92F2-F66C4198AD15}" type="presParOf" srcId="{22D60798-FFC5-4498-B08D-1F752E53B970}" destId="{6BF94719-7C1D-4B42-AB53-EC8C04CABF70}" srcOrd="1" destOrd="0" presId="urn:microsoft.com/office/officeart/2005/8/layout/orgChart1"/>
    <dgm:cxn modelId="{94D7DE89-C01C-420D-963B-7D46349157DE}" type="presParOf" srcId="{DB998163-6749-41B2-9B90-77BF48908E38}" destId="{CA24F868-B509-4668-B6EB-31CC593DB146}" srcOrd="1" destOrd="0" presId="urn:microsoft.com/office/officeart/2005/8/layout/orgChart1"/>
    <dgm:cxn modelId="{1EE2A291-2E5C-4986-A9FF-7292818361DB}" type="presParOf" srcId="{DB998163-6749-41B2-9B90-77BF48908E38}" destId="{1412F9FE-7CAB-4032-926A-EF5962943C10}" srcOrd="2" destOrd="0" presId="urn:microsoft.com/office/officeart/2005/8/layout/orgChart1"/>
    <dgm:cxn modelId="{BACBC674-7CB5-47C8-A953-EBF80331E1C8}" type="presParOf" srcId="{FE603E72-A26C-4ED9-97A2-AAB182D0EB15}" destId="{568FCB16-3F1E-441A-BDB6-9B3C5BE6CF14}" srcOrd="2" destOrd="0" presId="urn:microsoft.com/office/officeart/2005/8/layout/orgChart1"/>
    <dgm:cxn modelId="{72215775-AC9F-46E3-AFD0-44AC7D977680}" type="presParOf" srcId="{0E478FD7-6075-406D-84A1-E0E4D953F9BB}" destId="{89C74B37-BE49-40D9-9164-F65FA51796D5}" srcOrd="8" destOrd="0" presId="urn:microsoft.com/office/officeart/2005/8/layout/orgChart1"/>
    <dgm:cxn modelId="{77C2E8EB-72CF-48F6-A59C-FA88F3E710BD}" type="presParOf" srcId="{0E478FD7-6075-406D-84A1-E0E4D953F9BB}" destId="{3553B733-14B7-4E36-ADCF-70F2C8A68141}" srcOrd="9" destOrd="0" presId="urn:microsoft.com/office/officeart/2005/8/layout/orgChart1"/>
    <dgm:cxn modelId="{36BAD65A-5237-4A37-B6A5-BABD09732B08}" type="presParOf" srcId="{3553B733-14B7-4E36-ADCF-70F2C8A68141}" destId="{312E0AF3-459C-4760-A2D0-A02BE10BA3AB}" srcOrd="0" destOrd="0" presId="urn:microsoft.com/office/officeart/2005/8/layout/orgChart1"/>
    <dgm:cxn modelId="{244B97B3-3D27-4C50-8473-F9534EFDF937}" type="presParOf" srcId="{312E0AF3-459C-4760-A2D0-A02BE10BA3AB}" destId="{0B389545-68B3-4A6F-BF6C-A4BF18FA5F18}" srcOrd="0" destOrd="0" presId="urn:microsoft.com/office/officeart/2005/8/layout/orgChart1"/>
    <dgm:cxn modelId="{9F03B14C-37C1-47C9-9477-ED38EA1526EC}" type="presParOf" srcId="{312E0AF3-459C-4760-A2D0-A02BE10BA3AB}" destId="{536DC267-7935-49BA-A40A-E6908FA00B40}" srcOrd="1" destOrd="0" presId="urn:microsoft.com/office/officeart/2005/8/layout/orgChart1"/>
    <dgm:cxn modelId="{3F95D715-3DF9-4341-A7E5-E4D049CEFD5D}" type="presParOf" srcId="{3553B733-14B7-4E36-ADCF-70F2C8A68141}" destId="{08521833-6426-41CB-BD49-F36DD120A095}" srcOrd="1" destOrd="0" presId="urn:microsoft.com/office/officeart/2005/8/layout/orgChart1"/>
    <dgm:cxn modelId="{53A6480F-2534-4C92-999B-C558107997EB}" type="presParOf" srcId="{08521833-6426-41CB-BD49-F36DD120A095}" destId="{464F38FB-9AEE-44D5-A3B4-DD736709FE6A}" srcOrd="0" destOrd="0" presId="urn:microsoft.com/office/officeart/2005/8/layout/orgChart1"/>
    <dgm:cxn modelId="{38552408-E1DD-4407-933F-17A4D07456B9}" type="presParOf" srcId="{08521833-6426-41CB-BD49-F36DD120A095}" destId="{B9A9114E-951D-40ED-A2EB-71880FCCB3D8}" srcOrd="1" destOrd="0" presId="urn:microsoft.com/office/officeart/2005/8/layout/orgChart1"/>
    <dgm:cxn modelId="{EB4D26F0-4859-4DA1-A2FA-4384A0648C76}" type="presParOf" srcId="{B9A9114E-951D-40ED-A2EB-71880FCCB3D8}" destId="{F0661EB0-3A73-4152-8D81-D976ACC37925}" srcOrd="0" destOrd="0" presId="urn:microsoft.com/office/officeart/2005/8/layout/orgChart1"/>
    <dgm:cxn modelId="{F38ABD1D-43FE-42EC-95F1-45B0B292E70A}" type="presParOf" srcId="{F0661EB0-3A73-4152-8D81-D976ACC37925}" destId="{87288896-7089-424A-9CD1-0AD4FD61A9FD}" srcOrd="0" destOrd="0" presId="urn:microsoft.com/office/officeart/2005/8/layout/orgChart1"/>
    <dgm:cxn modelId="{07C5BE7E-C8B7-4217-9DD9-CE64967F4EF7}" type="presParOf" srcId="{F0661EB0-3A73-4152-8D81-D976ACC37925}" destId="{4B66606E-4769-4383-AE02-911C8382CCAF}" srcOrd="1" destOrd="0" presId="urn:microsoft.com/office/officeart/2005/8/layout/orgChart1"/>
    <dgm:cxn modelId="{CD2EEC0F-0779-486F-9D59-9873FBCEF2CB}" type="presParOf" srcId="{B9A9114E-951D-40ED-A2EB-71880FCCB3D8}" destId="{AA73034A-B746-4FEB-8FEE-D38DBBDD8A19}" srcOrd="1" destOrd="0" presId="urn:microsoft.com/office/officeart/2005/8/layout/orgChart1"/>
    <dgm:cxn modelId="{C38B5433-B25C-4283-8AFB-652A69EB74EC}" type="presParOf" srcId="{B9A9114E-951D-40ED-A2EB-71880FCCB3D8}" destId="{C270BCC9-A6A3-4875-8CF5-1109BC299F6E}" srcOrd="2" destOrd="0" presId="urn:microsoft.com/office/officeart/2005/8/layout/orgChart1"/>
    <dgm:cxn modelId="{D5CF0364-1EC8-4D18-B56E-77C3C67565FC}" type="presParOf" srcId="{08521833-6426-41CB-BD49-F36DD120A095}" destId="{73489963-C10D-427F-97C9-B663A5535672}" srcOrd="2" destOrd="0" presId="urn:microsoft.com/office/officeart/2005/8/layout/orgChart1"/>
    <dgm:cxn modelId="{F47F93B6-7E7B-4B23-A55C-86C09DB1F655}" type="presParOf" srcId="{08521833-6426-41CB-BD49-F36DD120A095}" destId="{5615C476-BD08-49F3-A12F-AB05FFF49D6E}" srcOrd="3" destOrd="0" presId="urn:microsoft.com/office/officeart/2005/8/layout/orgChart1"/>
    <dgm:cxn modelId="{F1903E52-9CAB-46FF-A201-E5E4ECAAFD04}" type="presParOf" srcId="{5615C476-BD08-49F3-A12F-AB05FFF49D6E}" destId="{E2C209F4-E5F0-44A1-8466-F6FFF7AF4C8D}" srcOrd="0" destOrd="0" presId="urn:microsoft.com/office/officeart/2005/8/layout/orgChart1"/>
    <dgm:cxn modelId="{E07F9CE5-3D2F-4C0C-A46B-1544E36F0875}" type="presParOf" srcId="{E2C209F4-E5F0-44A1-8466-F6FFF7AF4C8D}" destId="{32AA671B-B444-44A7-8615-F21AFF81D7DB}" srcOrd="0" destOrd="0" presId="urn:microsoft.com/office/officeart/2005/8/layout/orgChart1"/>
    <dgm:cxn modelId="{F0F456C4-D51A-4DFA-813A-60CBE19D4369}" type="presParOf" srcId="{E2C209F4-E5F0-44A1-8466-F6FFF7AF4C8D}" destId="{531160F2-3B11-4CDE-848A-FE7C649E000F}" srcOrd="1" destOrd="0" presId="urn:microsoft.com/office/officeart/2005/8/layout/orgChart1"/>
    <dgm:cxn modelId="{BC05441D-488A-495A-A55B-8BC4DA705493}" type="presParOf" srcId="{5615C476-BD08-49F3-A12F-AB05FFF49D6E}" destId="{141173B7-E989-4436-9AF4-CF5269A31C0F}" srcOrd="1" destOrd="0" presId="urn:microsoft.com/office/officeart/2005/8/layout/orgChart1"/>
    <dgm:cxn modelId="{C7C57CAC-7793-4010-9258-211B3F2178DA}" type="presParOf" srcId="{5615C476-BD08-49F3-A12F-AB05FFF49D6E}" destId="{4318CF46-DE0B-4F7B-8970-DF63F33AF6E8}" srcOrd="2" destOrd="0" presId="urn:microsoft.com/office/officeart/2005/8/layout/orgChart1"/>
    <dgm:cxn modelId="{9329A78B-E0C8-4763-BD59-E979CFEF4FB5}" type="presParOf" srcId="{08521833-6426-41CB-BD49-F36DD120A095}" destId="{551F9B41-AF1C-4215-AFEB-696EDB350C5D}" srcOrd="4" destOrd="0" presId="urn:microsoft.com/office/officeart/2005/8/layout/orgChart1"/>
    <dgm:cxn modelId="{09A2B6FF-D270-4312-9931-C42A60A900EB}" type="presParOf" srcId="{08521833-6426-41CB-BD49-F36DD120A095}" destId="{DCFEB8BB-F0E0-42CA-9D06-2CBCC2AF6EBA}" srcOrd="5" destOrd="0" presId="urn:microsoft.com/office/officeart/2005/8/layout/orgChart1"/>
    <dgm:cxn modelId="{E508E871-BA80-4A85-A37F-1CA40E4EC4D1}" type="presParOf" srcId="{DCFEB8BB-F0E0-42CA-9D06-2CBCC2AF6EBA}" destId="{9FA76F1C-E511-43F5-A754-5B476FC33CE7}" srcOrd="0" destOrd="0" presId="urn:microsoft.com/office/officeart/2005/8/layout/orgChart1"/>
    <dgm:cxn modelId="{1B076212-CA64-402E-A9F0-5CEC2D090162}" type="presParOf" srcId="{9FA76F1C-E511-43F5-A754-5B476FC33CE7}" destId="{29F2B811-1936-4E04-925E-35AF7E23AB57}" srcOrd="0" destOrd="0" presId="urn:microsoft.com/office/officeart/2005/8/layout/orgChart1"/>
    <dgm:cxn modelId="{72D6289A-F34C-4197-B892-39F8789D440F}" type="presParOf" srcId="{9FA76F1C-E511-43F5-A754-5B476FC33CE7}" destId="{2641581C-1D24-4C45-A67E-13D334723CAD}" srcOrd="1" destOrd="0" presId="urn:microsoft.com/office/officeart/2005/8/layout/orgChart1"/>
    <dgm:cxn modelId="{BBAE6734-599F-4F7A-9AFB-8F8DE1169C51}" type="presParOf" srcId="{DCFEB8BB-F0E0-42CA-9D06-2CBCC2AF6EBA}" destId="{214365A7-BDB0-48E5-8B4C-E34188ACE1A1}" srcOrd="1" destOrd="0" presId="urn:microsoft.com/office/officeart/2005/8/layout/orgChart1"/>
    <dgm:cxn modelId="{FBC38136-72F5-400D-805F-40F9AA0B5C47}" type="presParOf" srcId="{DCFEB8BB-F0E0-42CA-9D06-2CBCC2AF6EBA}" destId="{221611AE-3D7A-4E40-A108-2A8FC4B27991}" srcOrd="2" destOrd="0" presId="urn:microsoft.com/office/officeart/2005/8/layout/orgChart1"/>
    <dgm:cxn modelId="{C125A43E-5D09-4A8F-935A-F217B7DBD404}" type="presParOf" srcId="{3553B733-14B7-4E36-ADCF-70F2C8A68141}" destId="{B35C7BA7-B178-4769-BE0F-119B3D3EB847}" srcOrd="2" destOrd="0" presId="urn:microsoft.com/office/officeart/2005/8/layout/orgChart1"/>
    <dgm:cxn modelId="{8EAAFDC7-4032-4CD2-9A57-E8074E9C984C}" type="presParOf" srcId="{0E478FD7-6075-406D-84A1-E0E4D953F9BB}" destId="{4AF61970-F898-4E4E-B99D-759AF3A3463A}" srcOrd="10" destOrd="0" presId="urn:microsoft.com/office/officeart/2005/8/layout/orgChart1"/>
    <dgm:cxn modelId="{95A68BFD-28DB-4A97-828D-511A03A9421D}" type="presParOf" srcId="{0E478FD7-6075-406D-84A1-E0E4D953F9BB}" destId="{F8950CFB-7090-4CD6-9DEC-04BA9522493A}" srcOrd="11" destOrd="0" presId="urn:microsoft.com/office/officeart/2005/8/layout/orgChart1"/>
    <dgm:cxn modelId="{65DCEC61-8942-4A6F-A4A6-757CE82A30D3}" type="presParOf" srcId="{F8950CFB-7090-4CD6-9DEC-04BA9522493A}" destId="{CC3A638D-DD16-4F89-AEDA-93300512A139}" srcOrd="0" destOrd="0" presId="urn:microsoft.com/office/officeart/2005/8/layout/orgChart1"/>
    <dgm:cxn modelId="{F70A15A8-BE68-4DBA-8D8C-7B6B599B8282}" type="presParOf" srcId="{CC3A638D-DD16-4F89-AEDA-93300512A139}" destId="{D16A90B0-2D16-4F9F-83AA-E5CF304157BF}" srcOrd="0" destOrd="0" presId="urn:microsoft.com/office/officeart/2005/8/layout/orgChart1"/>
    <dgm:cxn modelId="{FF10FB5F-EFA1-4E8B-A750-57EA3FD533B9}" type="presParOf" srcId="{CC3A638D-DD16-4F89-AEDA-93300512A139}" destId="{BA089F9C-F017-46EE-B834-41D1FD23F845}" srcOrd="1" destOrd="0" presId="urn:microsoft.com/office/officeart/2005/8/layout/orgChart1"/>
    <dgm:cxn modelId="{21DACDD0-6956-47FC-98DA-31A7C7196304}" type="presParOf" srcId="{F8950CFB-7090-4CD6-9DEC-04BA9522493A}" destId="{4CFBD72D-AE88-40E6-A575-449E94BF7E37}" srcOrd="1" destOrd="0" presId="urn:microsoft.com/office/officeart/2005/8/layout/orgChart1"/>
    <dgm:cxn modelId="{580D30DE-88BC-4EDC-BDDD-83697B76EC06}" type="presParOf" srcId="{F8950CFB-7090-4CD6-9DEC-04BA9522493A}" destId="{3FDAA626-6F7E-4CC0-B056-0A6127321FF5}" srcOrd="2" destOrd="0" presId="urn:microsoft.com/office/officeart/2005/8/layout/orgChart1"/>
    <dgm:cxn modelId="{F852DAAF-26F4-4E69-9EF4-FD26EF3FDA4A}" type="presParOf" srcId="{0E478FD7-6075-406D-84A1-E0E4D953F9BB}" destId="{C107B2AB-6BA2-4994-B099-1EFA6CEC43B5}" srcOrd="12" destOrd="0" presId="urn:microsoft.com/office/officeart/2005/8/layout/orgChart1"/>
    <dgm:cxn modelId="{151F7887-44CD-4EF7-9502-ED0A19CAB220}" type="presParOf" srcId="{0E478FD7-6075-406D-84A1-E0E4D953F9BB}" destId="{DD8382C5-E032-4268-99E0-2740955CF8F3}" srcOrd="13" destOrd="0" presId="urn:microsoft.com/office/officeart/2005/8/layout/orgChart1"/>
    <dgm:cxn modelId="{B4DA6D86-D5B9-4216-8A15-CA80951741D2}" type="presParOf" srcId="{DD8382C5-E032-4268-99E0-2740955CF8F3}" destId="{28EE07D8-12B7-4B59-9ED7-529D26C9713C}" srcOrd="0" destOrd="0" presId="urn:microsoft.com/office/officeart/2005/8/layout/orgChart1"/>
    <dgm:cxn modelId="{C64C9D77-5468-4910-A987-1B8B83A1ABD4}" type="presParOf" srcId="{28EE07D8-12B7-4B59-9ED7-529D26C9713C}" destId="{E94D205E-E44F-49F6-87A8-D6BF87857A83}" srcOrd="0" destOrd="0" presId="urn:microsoft.com/office/officeart/2005/8/layout/orgChart1"/>
    <dgm:cxn modelId="{4A879A2F-26D9-4F3F-BD3F-7D6D29699017}" type="presParOf" srcId="{28EE07D8-12B7-4B59-9ED7-529D26C9713C}" destId="{FB14CAFB-6449-4414-A1C0-F9CC87F9D0BD}" srcOrd="1" destOrd="0" presId="urn:microsoft.com/office/officeart/2005/8/layout/orgChart1"/>
    <dgm:cxn modelId="{39826433-3107-48DA-82A0-B28E0EAD4B36}" type="presParOf" srcId="{DD8382C5-E032-4268-99E0-2740955CF8F3}" destId="{66CF288C-96F5-47A8-9F1A-F46CD6FC53EC}" srcOrd="1" destOrd="0" presId="urn:microsoft.com/office/officeart/2005/8/layout/orgChart1"/>
    <dgm:cxn modelId="{E7226865-F9D1-4C81-A23C-3B9271527EA3}" type="presParOf" srcId="{DD8382C5-E032-4268-99E0-2740955CF8F3}" destId="{AB089DE1-2CCC-4984-B117-6532A9644DEF}" srcOrd="2" destOrd="0" presId="urn:microsoft.com/office/officeart/2005/8/layout/orgChart1"/>
    <dgm:cxn modelId="{E23A272C-6546-4697-B91F-C5D6E0E25A91}" type="presParOf" srcId="{210BE37D-7315-4CBD-951F-B1FF7BC986D7}" destId="{6A7997C2-594B-4E6E-ACEF-B28A9EE89A2B}" srcOrd="2" destOrd="0" presId="urn:microsoft.com/office/officeart/2005/8/layout/orgChart1"/>
    <dgm:cxn modelId="{2C032540-C692-443C-9DF7-EB1EFBAA5268}" type="presParOf" srcId="{5906418E-DD66-4341-A763-7165B119B8FE}" destId="{38E2B31F-306A-4E5B-80EB-7B238BC13206}" srcOrd="2" destOrd="0" presId="urn:microsoft.com/office/officeart/2005/8/layout/orgChart1"/>
    <dgm:cxn modelId="{2991B4F8-372D-4F38-B15C-2A12B665AD73}" type="presParOf" srcId="{5906418E-DD66-4341-A763-7165B119B8FE}" destId="{8A5796F3-CEB2-408F-942E-8D03D99B3C52}" srcOrd="3" destOrd="0" presId="urn:microsoft.com/office/officeart/2005/8/layout/orgChart1"/>
    <dgm:cxn modelId="{DFFC3D27-161D-49FF-90B9-6A84CC209D4F}" type="presParOf" srcId="{8A5796F3-CEB2-408F-942E-8D03D99B3C52}" destId="{9CAEA695-907B-48C6-9A3B-77482F9074E5}" srcOrd="0" destOrd="0" presId="urn:microsoft.com/office/officeart/2005/8/layout/orgChart1"/>
    <dgm:cxn modelId="{E77C8895-0C7F-4E3E-872C-3EE110161393}" type="presParOf" srcId="{9CAEA695-907B-48C6-9A3B-77482F9074E5}" destId="{4EDA98A4-5D79-4FFA-A5A7-DFF352BF3E60}" srcOrd="0" destOrd="0" presId="urn:microsoft.com/office/officeart/2005/8/layout/orgChart1"/>
    <dgm:cxn modelId="{B866662C-91B1-4FFD-BAF0-FE3B556768DE}" type="presParOf" srcId="{9CAEA695-907B-48C6-9A3B-77482F9074E5}" destId="{808595B2-836E-4F99-8B73-8222C540E099}" srcOrd="1" destOrd="0" presId="urn:microsoft.com/office/officeart/2005/8/layout/orgChart1"/>
    <dgm:cxn modelId="{F4A02126-E16D-462B-A569-85DB9E32288B}" type="presParOf" srcId="{8A5796F3-CEB2-408F-942E-8D03D99B3C52}" destId="{13B20E6E-5D43-4156-8018-240C140C800B}" srcOrd="1" destOrd="0" presId="urn:microsoft.com/office/officeart/2005/8/layout/orgChart1"/>
    <dgm:cxn modelId="{392823EC-3E9D-43F0-B3C4-B75AFD9FFE25}" type="presParOf" srcId="{8A5796F3-CEB2-408F-942E-8D03D99B3C52}" destId="{4493F6BE-334F-4253-881C-F15E7F6A1C91}" srcOrd="2" destOrd="0" presId="urn:microsoft.com/office/officeart/2005/8/layout/orgChart1"/>
    <dgm:cxn modelId="{293165C4-7AEA-4232-8D91-507D89EC4B17}" type="presParOf" srcId="{44FF611E-3A4A-4CD0-B2C8-2AEC5D23213D}" destId="{FAD3444C-63B8-40D7-B9F1-C68331B6E9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5-06-05T01:25:12.6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5-06-05T01:25:12.6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5-06-05T01:25:12.67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F096C-05EE-42A8-8A52-D07A188AF125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47BC7-9A1D-4538-B54B-00C8D668C0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6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3954F-B5B0-47CE-A015-F93F7CE71710}" type="slidenum">
              <a:rPr lang="en-US" altLang="zh-TW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22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22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3086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D21C5A-7CEB-4597-96C8-6D9E67740075}" type="slidenum">
              <a:rPr lang="en-US" altLang="zh-TW" smtClean="0">
                <a:ea typeface="新細明體" charset="-120"/>
              </a:rPr>
              <a:pPr/>
              <a:t>10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31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31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737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ADEFA-877E-4E73-9070-2B8E9E03D535}" type="slidenum">
              <a:rPr lang="en-US" altLang="zh-TW" smtClean="0">
                <a:ea typeface="新細明體" charset="-120"/>
              </a:rPr>
              <a:pPr/>
              <a:t>11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32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32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0833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B1677-740D-4C32-B3B5-212C2AC89765}" type="slidenum">
              <a:rPr lang="en-US" altLang="zh-TW" smtClean="0">
                <a:ea typeface="新細明體" charset="-120"/>
              </a:rPr>
              <a:pPr/>
              <a:t>14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33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33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1.</a:t>
            </a:r>
            <a:r>
              <a:rPr lang="zh-TW" altLang="en-US" smtClean="0">
                <a:ea typeface="新細明體" charset="-120"/>
              </a:rPr>
              <a:t>成立</a:t>
            </a:r>
            <a:r>
              <a:rPr lang="en-US" altLang="zh-TW" smtClean="0">
                <a:ea typeface="新細明體" charset="-120"/>
              </a:rPr>
              <a:t>KM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2.</a:t>
            </a:r>
            <a:r>
              <a:rPr lang="zh-TW" altLang="en-US" smtClean="0">
                <a:ea typeface="新細明體" charset="-120"/>
              </a:rPr>
              <a:t>內部訓練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3.</a:t>
            </a:r>
            <a:r>
              <a:rPr lang="zh-TW" altLang="en-US" smtClean="0">
                <a:ea typeface="新細明體" charset="-120"/>
              </a:rPr>
              <a:t>外部客戶</a:t>
            </a:r>
            <a:r>
              <a:rPr lang="en-US" altLang="zh-TW" smtClean="0">
                <a:ea typeface="新細明體" charset="-120"/>
              </a:rPr>
              <a:t>FAQ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4.PORTAL 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5.</a:t>
            </a:r>
            <a:r>
              <a:rPr lang="zh-TW" altLang="en-US" smtClean="0">
                <a:ea typeface="新細明體" charset="-120"/>
              </a:rPr>
              <a:t>線上客服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6.IVR </a:t>
            </a:r>
            <a:r>
              <a:rPr lang="zh-TW" altLang="en-US" smtClean="0">
                <a:ea typeface="新細明體" charset="-120"/>
              </a:rPr>
              <a:t>電話</a:t>
            </a:r>
            <a:r>
              <a:rPr lang="en-US" altLang="zh-TW" smtClean="0">
                <a:ea typeface="新細明體" charset="-120"/>
              </a:rPr>
              <a:t>SYSTEM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7.</a:t>
            </a:r>
            <a:r>
              <a:rPr lang="zh-TW" altLang="en-US" smtClean="0">
                <a:ea typeface="新細明體" charset="-120"/>
              </a:rPr>
              <a:t>與</a:t>
            </a:r>
            <a:r>
              <a:rPr lang="en-US" altLang="zh-TW" smtClean="0">
                <a:ea typeface="新細明體" charset="-120"/>
              </a:rPr>
              <a:t>ERP</a:t>
            </a:r>
            <a:r>
              <a:rPr lang="zh-TW" altLang="en-US" smtClean="0">
                <a:ea typeface="新細明體" charset="-120"/>
              </a:rPr>
              <a:t>整合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8.CTI</a:t>
            </a:r>
          </a:p>
        </p:txBody>
      </p:sp>
    </p:spTree>
    <p:extLst>
      <p:ext uri="{BB962C8B-B14F-4D97-AF65-F5344CB8AC3E}">
        <p14:creationId xmlns:p14="http://schemas.microsoft.com/office/powerpoint/2010/main" val="1075183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58115-6631-448D-997D-FE74579524D8}" type="slidenum">
              <a:rPr lang="en-US" altLang="zh-TW" smtClean="0">
                <a:ea typeface="新細明體" charset="-120"/>
              </a:rPr>
              <a:pPr/>
              <a:t>28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34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34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1.</a:t>
            </a:r>
            <a:r>
              <a:rPr lang="zh-TW" altLang="en-US" smtClean="0">
                <a:ea typeface="新細明體" charset="-120"/>
              </a:rPr>
              <a:t>公司的關鍵、客服關鍵、</a:t>
            </a:r>
            <a:r>
              <a:rPr lang="en-US" altLang="zh-TW" smtClean="0">
                <a:ea typeface="新細明體" charset="-120"/>
              </a:rPr>
              <a:t>KMS </a:t>
            </a:r>
            <a:r>
              <a:rPr lang="zh-TW" altLang="en-US" smtClean="0">
                <a:ea typeface="新細明體" charset="-120"/>
              </a:rPr>
              <a:t>關鍵成功因素</a:t>
            </a:r>
          </a:p>
        </p:txBody>
      </p:sp>
    </p:spTree>
    <p:extLst>
      <p:ext uri="{BB962C8B-B14F-4D97-AF65-F5344CB8AC3E}">
        <p14:creationId xmlns:p14="http://schemas.microsoft.com/office/powerpoint/2010/main" val="957782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29D5B-4394-40D0-8B19-065669A9D583}" type="slidenum">
              <a:rPr lang="en-US" altLang="zh-TW" smtClean="0">
                <a:ea typeface="新細明體" charset="-120"/>
              </a:rPr>
              <a:pPr/>
              <a:t>30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35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35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6573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A6D3DB-BA36-44A4-AB79-4AA4A463887E}" type="slidenum">
              <a:rPr lang="en-US" altLang="zh-TW" smtClean="0">
                <a:ea typeface="新細明體" charset="-120"/>
              </a:rPr>
              <a:pPr/>
              <a:t>31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36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36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US" altLang="zh-TW" smtClean="0">
                <a:ea typeface="新細明體" charset="-120"/>
              </a:rPr>
              <a:t>B2B :  </a:t>
            </a:r>
            <a:r>
              <a:rPr lang="zh-TW" altLang="en-US" smtClean="0">
                <a:ea typeface="新細明體" charset="-120"/>
              </a:rPr>
              <a:t>掌握院所</a:t>
            </a:r>
            <a:r>
              <a:rPr lang="en-US" altLang="zh-TW" smtClean="0">
                <a:ea typeface="新細明體" charset="-120"/>
              </a:rPr>
              <a:t>PORTAL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zh-TW" altLang="en-US" smtClean="0">
                <a:ea typeface="新細明體" charset="-120"/>
              </a:rPr>
              <a:t>資訊整合知識</a:t>
            </a:r>
            <a:r>
              <a:rPr lang="en-US" altLang="zh-TW" smtClean="0">
                <a:ea typeface="新細明體" charset="-120"/>
              </a:rPr>
              <a:t>-&gt; </a:t>
            </a:r>
            <a:r>
              <a:rPr lang="zh-TW" altLang="en-US" smtClean="0">
                <a:ea typeface="新細明體" charset="-120"/>
              </a:rPr>
              <a:t>統一問題追蹤管控</a:t>
            </a:r>
            <a:r>
              <a:rPr lang="en-US" altLang="zh-TW" smtClean="0">
                <a:ea typeface="新細明體" charset="-120"/>
              </a:rPr>
              <a:t>-&gt;</a:t>
            </a:r>
            <a:r>
              <a:rPr lang="zh-TW" altLang="en-US" smtClean="0">
                <a:ea typeface="新細明體" charset="-120"/>
              </a:rPr>
              <a:t>內部管控</a:t>
            </a:r>
          </a:p>
        </p:txBody>
      </p:sp>
    </p:spTree>
    <p:extLst>
      <p:ext uri="{BB962C8B-B14F-4D97-AF65-F5344CB8AC3E}">
        <p14:creationId xmlns:p14="http://schemas.microsoft.com/office/powerpoint/2010/main" val="3994412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63D16-FE43-470F-A646-8770E896F1E5}" type="slidenum">
              <a:rPr lang="en-US" altLang="zh-TW" smtClean="0">
                <a:ea typeface="新細明體" charset="-120"/>
              </a:rPr>
              <a:pPr/>
              <a:t>32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37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37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37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7F4CE-877C-472B-92AB-48D09BF66ECB}" type="slidenum">
              <a:rPr lang="en-US" altLang="zh-TW" smtClean="0">
                <a:ea typeface="新細明體" charset="-120"/>
              </a:rPr>
              <a:pPr/>
              <a:t>36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38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38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z="2000" smtClean="0">
                <a:solidFill>
                  <a:schemeClr val="bg2"/>
                </a:solidFill>
                <a:ea typeface="標楷體" pitchFamily="65" charset="-120"/>
              </a:rPr>
              <a:t>合約締結管理知識</a:t>
            </a:r>
          </a:p>
        </p:txBody>
      </p:sp>
    </p:spTree>
    <p:extLst>
      <p:ext uri="{BB962C8B-B14F-4D97-AF65-F5344CB8AC3E}">
        <p14:creationId xmlns:p14="http://schemas.microsoft.com/office/powerpoint/2010/main" val="1693937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DAA32-0294-4A29-B9FA-B82466A4B5EF}" type="slidenum">
              <a:rPr lang="en-US" altLang="zh-TW" smtClean="0">
                <a:ea typeface="新細明體" charset="-120"/>
              </a:rPr>
              <a:pPr/>
              <a:t>38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40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40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4614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83B16-F6B0-4D67-B689-702A65C1CE06}" type="slidenum">
              <a:rPr lang="en-US" altLang="zh-TW" smtClean="0">
                <a:ea typeface="新細明體" charset="-120"/>
              </a:rPr>
              <a:pPr/>
              <a:t>39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41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4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175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3F16D-7003-427B-AC98-B154E9202971}" type="slidenum">
              <a:rPr lang="en-US" altLang="zh-TW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23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23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b="1" i="1" smtClean="0">
              <a:solidFill>
                <a:schemeClr val="hlink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0916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D5A37-7FCE-4877-BDA7-54E0271DA233}" type="slidenum">
              <a:rPr lang="en-US" altLang="zh-TW" smtClean="0">
                <a:ea typeface="新細明體" charset="-120"/>
              </a:rPr>
              <a:pPr/>
              <a:t>40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42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4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無法即時得知健保局新規定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6</a:t>
            </a:r>
            <a:r>
              <a:rPr lang="zh-TW" altLang="en-US" smtClean="0">
                <a:ea typeface="新細明體" charset="-120"/>
              </a:rPr>
              <a:t>客服系統與</a:t>
            </a:r>
            <a:r>
              <a:rPr lang="en-US" altLang="zh-TW" smtClean="0">
                <a:ea typeface="新細明體" charset="-120"/>
              </a:rPr>
              <a:t>ERP</a:t>
            </a:r>
            <a:r>
              <a:rPr lang="zh-TW" altLang="en-US" smtClean="0">
                <a:ea typeface="新細明體" charset="-120"/>
              </a:rPr>
              <a:t>未整合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1,2,3</a:t>
            </a:r>
            <a:r>
              <a:rPr lang="zh-TW" altLang="en-US" smtClean="0">
                <a:ea typeface="新細明體" charset="-120"/>
              </a:rPr>
              <a:t>缺乏</a:t>
            </a:r>
            <a:r>
              <a:rPr lang="en-US" altLang="zh-TW" smtClean="0">
                <a:ea typeface="新細明體" charset="-120"/>
              </a:rPr>
              <a:t>KM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7</a:t>
            </a:r>
            <a:r>
              <a:rPr lang="zh-TW" altLang="en-US" smtClean="0">
                <a:ea typeface="新細明體" charset="-120"/>
              </a:rPr>
              <a:t>人力</a:t>
            </a:r>
            <a:r>
              <a:rPr lang="en-US" altLang="zh-TW" smtClean="0">
                <a:ea typeface="新細明體" charset="-120"/>
              </a:rPr>
              <a:t>,</a:t>
            </a:r>
            <a:r>
              <a:rPr lang="zh-TW" altLang="en-US" smtClean="0">
                <a:ea typeface="新細明體" charset="-120"/>
              </a:rPr>
              <a:t>資源無法共用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客戶滿意度調查，代表性不足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4</a:t>
            </a:r>
            <a:r>
              <a:rPr lang="zh-TW" altLang="en-US" smtClean="0">
                <a:ea typeface="新細明體" charset="-120"/>
              </a:rPr>
              <a:t>各地客服系統資料庫未整合</a:t>
            </a:r>
          </a:p>
          <a:p>
            <a:pPr eaLnBrk="1" hangingPunct="1"/>
            <a:r>
              <a:rPr lang="zh-TW" altLang="en-US" smtClean="0">
                <a:ea typeface="新細明體" charset="-120"/>
              </a:rPr>
              <a:t>不能提供專案式服務</a:t>
            </a:r>
          </a:p>
          <a:p>
            <a:pPr eaLnBrk="1" hangingPunct="1"/>
            <a:r>
              <a:rPr lang="en-US" altLang="zh-TW" sz="1100" smtClean="0">
                <a:solidFill>
                  <a:schemeClr val="tx2"/>
                </a:solidFill>
                <a:ea typeface="新細明體" charset="-120"/>
              </a:rPr>
              <a:t>7</a:t>
            </a:r>
            <a:r>
              <a:rPr lang="zh-TW" altLang="en-US" sz="1100" smtClean="0">
                <a:solidFill>
                  <a:schemeClr val="tx2"/>
                </a:solidFill>
                <a:ea typeface="新細明體" charset="-120"/>
              </a:rPr>
              <a:t>語音服務</a:t>
            </a:r>
            <a:endParaRPr lang="zh-TW" altLang="en-US" smtClean="0">
              <a:ea typeface="新細明體" charset="-120"/>
            </a:endParaRP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8733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D60A9-742E-4159-908C-ED5FF00286DC}" type="slidenum">
              <a:rPr lang="en-US" altLang="zh-TW" smtClean="0">
                <a:ea typeface="新細明體" charset="-120"/>
              </a:rPr>
              <a:pPr/>
              <a:t>41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4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4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知識盤點是由內部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SWOT</a:t>
            </a:r>
            <a:r>
              <a:rPr lang="zh-TW" altLang="en-US" smtClean="0">
                <a:ea typeface="新細明體" charset="-120"/>
              </a:rPr>
              <a:t>是由外部分析</a:t>
            </a:r>
          </a:p>
        </p:txBody>
      </p:sp>
    </p:spTree>
    <p:extLst>
      <p:ext uri="{BB962C8B-B14F-4D97-AF65-F5344CB8AC3E}">
        <p14:creationId xmlns:p14="http://schemas.microsoft.com/office/powerpoint/2010/main" val="193264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706B1-DC6B-4886-BBFB-30EE02351FAE}" type="slidenum">
              <a:rPr lang="en-US" altLang="zh-TW" smtClean="0">
                <a:ea typeface="新細明體" charset="-120"/>
              </a:rPr>
              <a:pPr/>
              <a:t>42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4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4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知識盤點是由內部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SWOT</a:t>
            </a:r>
            <a:r>
              <a:rPr lang="zh-TW" altLang="en-US" smtClean="0">
                <a:ea typeface="新細明體" charset="-120"/>
              </a:rPr>
              <a:t>是由外部分析</a:t>
            </a:r>
          </a:p>
        </p:txBody>
      </p:sp>
    </p:spTree>
    <p:extLst>
      <p:ext uri="{BB962C8B-B14F-4D97-AF65-F5344CB8AC3E}">
        <p14:creationId xmlns:p14="http://schemas.microsoft.com/office/powerpoint/2010/main" val="3398131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13852-7147-46DF-8DBB-89DA0B74B6B9}" type="slidenum">
              <a:rPr lang="en-US" altLang="zh-TW" smtClean="0">
                <a:ea typeface="新細明體" charset="-120"/>
              </a:rPr>
              <a:pPr/>
              <a:t>49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4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4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kumimoji="0" lang="zh-TW" altLang="en-US" smtClean="0">
                <a:latin typeface="標楷體" pitchFamily="65" charset="-120"/>
                <a:ea typeface="標楷體" pitchFamily="65" charset="-120"/>
              </a:rPr>
              <a:t>健保局時常異動健保規定，但健保局為避免落入官商勾結之嫌疑，所以不直接提供異動資訊給資訊廠商</a:t>
            </a:r>
            <a:r>
              <a:rPr kumimoji="0" lang="zh-TW" altLang="en-US" b="1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43279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1E92F-C1EE-4E1D-A9ED-63FCC30A9558}" type="slidenum">
              <a:rPr lang="en-US" altLang="zh-TW" smtClean="0">
                <a:ea typeface="新細明體" charset="-120"/>
              </a:rPr>
              <a:pPr/>
              <a:t>50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4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4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修改</a:t>
            </a:r>
          </a:p>
        </p:txBody>
      </p:sp>
    </p:spTree>
    <p:extLst>
      <p:ext uri="{BB962C8B-B14F-4D97-AF65-F5344CB8AC3E}">
        <p14:creationId xmlns:p14="http://schemas.microsoft.com/office/powerpoint/2010/main" val="833498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345AA-B897-4C0B-B722-F453B42F0652}" type="slidenum">
              <a:rPr lang="en-US" altLang="zh-TW" smtClean="0">
                <a:ea typeface="新細明體" charset="-120"/>
              </a:rPr>
              <a:pPr/>
              <a:t>52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4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4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1.</a:t>
            </a:r>
            <a:r>
              <a:rPr kumimoji="0" lang="zh-TW" altLang="en-US" smtClean="0">
                <a:ea typeface="標楷體" pitchFamily="65" charset="-120"/>
              </a:rPr>
              <a:t>因此客戶人員無法即時知道來電客戶</a:t>
            </a:r>
            <a:r>
              <a:rPr kumimoji="0" lang="zh-TW" altLang="en-US" smtClean="0">
                <a:latin typeface="新細明體" charset="-120"/>
                <a:ea typeface="新細明體" charset="-120"/>
              </a:rPr>
              <a:t>，</a:t>
            </a:r>
            <a:r>
              <a:rPr kumimoji="0" lang="zh-TW" altLang="en-US" smtClean="0">
                <a:ea typeface="標楷體" pitchFamily="65" charset="-120"/>
              </a:rPr>
              <a:t>是否有購買要諮詢的產品</a:t>
            </a:r>
          </a:p>
          <a:p>
            <a:pPr eaLnBrk="1" hangingPunct="1"/>
            <a:r>
              <a:rPr kumimoji="0" lang="en-US" altLang="zh-TW" smtClean="0">
                <a:ea typeface="標楷體" pitchFamily="65" charset="-120"/>
              </a:rPr>
              <a:t>2.</a:t>
            </a:r>
            <a:r>
              <a:rPr lang="zh-TW" altLang="en-US" smtClean="0">
                <a:latin typeface="新細明體" charset="-120"/>
                <a:ea typeface="標楷體" pitchFamily="65" charset="-120"/>
              </a:rPr>
              <a:t>因本身是軟體公司，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所以具有整合能力</a:t>
            </a:r>
            <a:r>
              <a:rPr kumimoji="0" lang="zh-TW" altLang="en-US" b="1" smtClean="0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kumimoji="0" lang="en-US" altLang="zh-TW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0779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4CB93-F294-4C7C-B23A-DD6DF6BFB220}" type="slidenum">
              <a:rPr lang="en-US" altLang="zh-TW" smtClean="0">
                <a:ea typeface="新細明體" charset="-120"/>
              </a:rPr>
              <a:pPr/>
              <a:t>53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4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0951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E70B7-0D55-4A1A-88E3-146F88D9EDC4}" type="slidenum">
              <a:rPr lang="en-US" altLang="zh-TW" smtClean="0">
                <a:ea typeface="新細明體" charset="-120"/>
              </a:rPr>
              <a:pPr/>
              <a:t>54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4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4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8535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477D1-78F7-4564-BA2C-38E7E32962EE}" type="slidenum">
              <a:rPr lang="en-US" altLang="zh-TW" smtClean="0">
                <a:ea typeface="新細明體" charset="-120"/>
              </a:rPr>
              <a:pPr/>
              <a:t>59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5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5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1.</a:t>
            </a:r>
            <a:r>
              <a:rPr lang="zh-TW" altLang="en-US" smtClean="0">
                <a:ea typeface="新細明體" charset="-120"/>
              </a:rPr>
              <a:t>成立</a:t>
            </a:r>
            <a:r>
              <a:rPr lang="en-US" altLang="zh-TW" smtClean="0">
                <a:ea typeface="新細明體" charset="-120"/>
              </a:rPr>
              <a:t>KM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2.</a:t>
            </a:r>
            <a:r>
              <a:rPr lang="zh-TW" altLang="en-US" smtClean="0">
                <a:ea typeface="新細明體" charset="-120"/>
              </a:rPr>
              <a:t>內部訓練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3.</a:t>
            </a:r>
            <a:r>
              <a:rPr lang="zh-TW" altLang="en-US" smtClean="0">
                <a:ea typeface="新細明體" charset="-120"/>
              </a:rPr>
              <a:t>外部客戶</a:t>
            </a:r>
            <a:r>
              <a:rPr lang="en-US" altLang="zh-TW" smtClean="0">
                <a:ea typeface="新細明體" charset="-120"/>
              </a:rPr>
              <a:t>FAQ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4.PORTAL 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5.</a:t>
            </a:r>
            <a:r>
              <a:rPr lang="zh-TW" altLang="en-US" smtClean="0">
                <a:ea typeface="新細明體" charset="-120"/>
              </a:rPr>
              <a:t>線上客服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6.IVR </a:t>
            </a:r>
            <a:r>
              <a:rPr lang="zh-TW" altLang="en-US" smtClean="0">
                <a:ea typeface="新細明體" charset="-120"/>
              </a:rPr>
              <a:t>電話</a:t>
            </a:r>
            <a:r>
              <a:rPr lang="en-US" altLang="zh-TW" smtClean="0">
                <a:ea typeface="新細明體" charset="-120"/>
              </a:rPr>
              <a:t>SYSTEM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7.</a:t>
            </a:r>
            <a:r>
              <a:rPr lang="zh-TW" altLang="en-US" smtClean="0">
                <a:ea typeface="新細明體" charset="-120"/>
              </a:rPr>
              <a:t>與</a:t>
            </a:r>
            <a:r>
              <a:rPr lang="en-US" altLang="zh-TW" smtClean="0">
                <a:ea typeface="新細明體" charset="-120"/>
              </a:rPr>
              <a:t>ERP</a:t>
            </a:r>
            <a:r>
              <a:rPr lang="zh-TW" altLang="en-US" smtClean="0">
                <a:ea typeface="新細明體" charset="-120"/>
              </a:rPr>
              <a:t>整合</a:t>
            </a:r>
          </a:p>
          <a:p>
            <a:pPr eaLnBrk="1" hangingPunct="1"/>
            <a:r>
              <a:rPr lang="en-US" altLang="zh-TW" smtClean="0">
                <a:ea typeface="新細明體" charset="-120"/>
              </a:rPr>
              <a:t>8.CTI</a:t>
            </a:r>
          </a:p>
        </p:txBody>
      </p:sp>
    </p:spTree>
    <p:extLst>
      <p:ext uri="{BB962C8B-B14F-4D97-AF65-F5344CB8AC3E}">
        <p14:creationId xmlns:p14="http://schemas.microsoft.com/office/powerpoint/2010/main" val="24956228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80D4D-4563-4AED-B28D-0D96C77C7B7B}" type="slidenum">
              <a:rPr lang="en-US" altLang="zh-TW" smtClean="0">
                <a:ea typeface="新細明體" charset="-120"/>
              </a:rPr>
              <a:pPr/>
              <a:t>61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5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5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831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54929-C6EE-4F2E-B019-4FA7F3E096BC}" type="slidenum">
              <a:rPr lang="en-US" altLang="zh-TW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24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24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2106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9247D-7A49-4D90-8959-6AC019B3A7C7}" type="slidenum">
              <a:rPr lang="en-US" altLang="zh-TW" smtClean="0">
                <a:ea typeface="新細明體" charset="-120"/>
              </a:rPr>
              <a:pPr/>
              <a:t>63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5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5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z="1000" smtClean="0">
                <a:latin typeface="標楷體" pitchFamily="65" charset="-120"/>
                <a:ea typeface="標楷體" pitchFamily="65" charset="-120"/>
              </a:rPr>
              <a:t>若完成後</a:t>
            </a:r>
            <a:r>
              <a:rPr lang="en-US" altLang="zh-TW" sz="1000" smtClean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000" smtClean="0">
                <a:latin typeface="標楷體" pitchFamily="65" charset="-120"/>
                <a:ea typeface="標楷體" pitchFamily="65" charset="-120"/>
              </a:rPr>
              <a:t>下一階段可持續推廣的建議</a:t>
            </a:r>
          </a:p>
          <a:p>
            <a:pPr eaLnBrk="1" hangingPunct="1">
              <a:spcBef>
                <a:spcPct val="50000"/>
              </a:spcBef>
            </a:pP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服務品質：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在變好之前會先變壞。 </a:t>
            </a:r>
          </a:p>
          <a:p>
            <a:pPr eaLnBrk="1" hangingPunct="1">
              <a:spcBef>
                <a:spcPct val="50000"/>
              </a:spcBef>
            </a:pP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改善對策：</a:t>
            </a:r>
            <a:r>
              <a:rPr kumimoji="0" lang="zh-TW" altLang="en-US" sz="1000" b="1" smtClean="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</a:pPr>
            <a:r>
              <a:rPr kumimoji="0" lang="en-US" altLang="zh-TW" sz="1000" smtClean="0">
                <a:latin typeface="標楷體" pitchFamily="65" charset="-120"/>
                <a:ea typeface="標楷體" pitchFamily="65" charset="-120"/>
              </a:rPr>
              <a:t>Call Center</a:t>
            </a: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上線時間選擇在醫療院所業務量較少的季節</a:t>
            </a:r>
            <a:r>
              <a:rPr kumimoji="0" lang="en-US" altLang="zh-TW" sz="100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第一季</a:t>
            </a:r>
            <a:r>
              <a:rPr kumimoji="0" lang="en-US" altLang="zh-TW" sz="100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， 相對的報修次數也會比較少，衝擊較小。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</a:pP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例假日時段</a:t>
            </a:r>
            <a:r>
              <a:rPr kumimoji="0" lang="en-US" altLang="zh-TW" sz="1000" smtClean="0">
                <a:latin typeface="標楷體" pitchFamily="65" charset="-120"/>
                <a:ea typeface="標楷體" pitchFamily="65" charset="-120"/>
              </a:rPr>
              <a:t>&amp;</a:t>
            </a: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非上班時段先集中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</a:pP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收集各院所的電腦組態設定與購買的產品資訊，及使用者資訊程度與溝通模式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</a:pP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宣導對客戶的好處</a:t>
            </a:r>
          </a:p>
          <a:p>
            <a:pPr lvl="1" eaLnBrk="1" hangingPunct="1">
              <a:spcBef>
                <a:spcPct val="40000"/>
              </a:spcBef>
              <a:buFontTx/>
              <a:buChar char="•"/>
            </a:pP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宣導對公司與同仁的好處</a:t>
            </a:r>
          </a:p>
          <a:p>
            <a:pPr eaLnBrk="1" hangingPunct="1"/>
            <a:r>
              <a:rPr lang="zh-TW" altLang="en-US" sz="1000" smtClean="0">
                <a:latin typeface="標楷體" pitchFamily="65" charset="-120"/>
                <a:ea typeface="標楷體" pitchFamily="65" charset="-120"/>
              </a:rPr>
              <a:t>相知 </a:t>
            </a:r>
            <a:r>
              <a:rPr lang="en-US" altLang="zh-TW" sz="1000" smtClean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000" smtClean="0">
                <a:latin typeface="標楷體" pitchFamily="65" charset="-120"/>
                <a:ea typeface="標楷體" pitchFamily="65" charset="-120"/>
              </a:rPr>
              <a:t>相遇</a:t>
            </a:r>
            <a:r>
              <a:rPr lang="en-US" altLang="zh-TW" sz="1000" smtClean="0">
                <a:latin typeface="標楷體" pitchFamily="65" charset="-120"/>
                <a:ea typeface="標楷體" pitchFamily="65" charset="-120"/>
              </a:rPr>
              <a:t>, </a:t>
            </a:r>
          </a:p>
          <a:p>
            <a:pPr eaLnBrk="1" hangingPunct="1"/>
            <a:r>
              <a:rPr lang="zh-TW" altLang="en-US" sz="1000" smtClean="0">
                <a:latin typeface="標楷體" pitchFamily="65" charset="-120"/>
                <a:ea typeface="標楷體" pitchFamily="65" charset="-120"/>
              </a:rPr>
              <a:t>被動 </a:t>
            </a:r>
            <a:r>
              <a:rPr lang="en-US" altLang="zh-TW" sz="1000" smtClean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000" smtClean="0">
                <a:latin typeface="標楷體" pitchFamily="65" charset="-120"/>
                <a:ea typeface="標楷體" pitchFamily="65" charset="-120"/>
              </a:rPr>
              <a:t>主動</a:t>
            </a:r>
            <a:r>
              <a:rPr lang="en-US" altLang="zh-TW" sz="1000" smtClean="0">
                <a:latin typeface="標楷體" pitchFamily="65" charset="-120"/>
                <a:ea typeface="標楷體" pitchFamily="65" charset="-120"/>
              </a:rPr>
              <a:t>,(</a:t>
            </a:r>
            <a:r>
              <a:rPr lang="zh-TW" altLang="en-US" sz="1000" smtClean="0">
                <a:latin typeface="標楷體" pitchFamily="65" charset="-120"/>
                <a:ea typeface="標楷體" pitchFamily="65" charset="-120"/>
              </a:rPr>
              <a:t>自行服務</a:t>
            </a:r>
            <a:r>
              <a:rPr lang="en-US" altLang="zh-TW" sz="100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000" smtClean="0">
                <a:latin typeface="標楷體" pitchFamily="65" charset="-120"/>
                <a:ea typeface="標楷體" pitchFamily="65" charset="-120"/>
              </a:rPr>
              <a:t>上網查詢</a:t>
            </a:r>
            <a:r>
              <a:rPr lang="en-US" altLang="zh-TW" sz="1000" smtClean="0">
                <a:latin typeface="標楷體" pitchFamily="65" charset="-120"/>
                <a:ea typeface="標楷體" pitchFamily="65" charset="-120"/>
              </a:rPr>
              <a:t>, 7*24 Service)</a:t>
            </a:r>
          </a:p>
          <a:p>
            <a:pPr eaLnBrk="1" hangingPunct="1"/>
            <a:r>
              <a:rPr lang="zh-TW" altLang="en-US" sz="1000" smtClean="0">
                <a:latin typeface="標楷體" pitchFamily="65" charset="-120"/>
                <a:ea typeface="標楷體" pitchFamily="65" charset="-120"/>
              </a:rPr>
              <a:t>電話 </a:t>
            </a:r>
            <a:r>
              <a:rPr lang="en-US" altLang="zh-TW" sz="1000" smtClean="0">
                <a:latin typeface="標楷體" pitchFamily="65" charset="-120"/>
                <a:ea typeface="標楷體" pitchFamily="65" charset="-120"/>
              </a:rPr>
              <a:t>-&gt; web </a:t>
            </a:r>
          </a:p>
          <a:p>
            <a:pPr eaLnBrk="1" hangingPunct="1"/>
            <a:r>
              <a:rPr lang="zh-TW" altLang="en-US" sz="1000" smtClean="0">
                <a:latin typeface="標楷體" pitchFamily="65" charset="-120"/>
                <a:ea typeface="標楷體" pitchFamily="65" charset="-120"/>
              </a:rPr>
              <a:t>分散</a:t>
            </a:r>
            <a:r>
              <a:rPr lang="en-US" altLang="zh-TW" sz="1000" smtClean="0">
                <a:latin typeface="標楷體" pitchFamily="65" charset="-120"/>
                <a:ea typeface="標楷體" pitchFamily="65" charset="-120"/>
              </a:rPr>
              <a:t>-&gt; </a:t>
            </a:r>
            <a:r>
              <a:rPr lang="zh-TW" altLang="en-US" sz="1000" smtClean="0">
                <a:latin typeface="標楷體" pitchFamily="65" charset="-120"/>
                <a:ea typeface="標楷體" pitchFamily="65" charset="-120"/>
              </a:rPr>
              <a:t>集中</a:t>
            </a:r>
            <a:r>
              <a:rPr lang="en-US" altLang="zh-TW" sz="1000" smtClean="0"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eaLnBrk="1" hangingPunct="1"/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宣導對客戶的好處</a:t>
            </a:r>
            <a:r>
              <a:rPr kumimoji="0" lang="en-US" altLang="zh-TW" sz="1000" smtClean="0">
                <a:latin typeface="標楷體" pitchFamily="65" charset="-120"/>
                <a:ea typeface="標楷體" pitchFamily="65" charset="-120"/>
              </a:rPr>
              <a:t>, </a:t>
            </a: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品質均一</a:t>
            </a:r>
            <a:r>
              <a:rPr kumimoji="0" lang="en-US" altLang="zh-TW" sz="1000" smtClean="0">
                <a:latin typeface="標楷體" pitchFamily="65" charset="-120"/>
                <a:ea typeface="標楷體" pitchFamily="65" charset="-120"/>
              </a:rPr>
              <a:t>, </a:t>
            </a: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比較容易找到</a:t>
            </a:r>
            <a:r>
              <a:rPr kumimoji="0" lang="en-US" altLang="zh-TW" sz="1000" smtClean="0">
                <a:latin typeface="標楷體" pitchFamily="65" charset="-120"/>
                <a:ea typeface="標楷體" pitchFamily="65" charset="-120"/>
              </a:rPr>
              <a:t>solution, </a:t>
            </a: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網路客服 </a:t>
            </a:r>
            <a:r>
              <a:rPr kumimoji="0" lang="en-US" altLang="zh-TW" sz="1000" smtClean="0">
                <a:latin typeface="標楷體" pitchFamily="65" charset="-120"/>
                <a:ea typeface="標楷體" pitchFamily="65" charset="-120"/>
              </a:rPr>
              <a:t>(Web Service).</a:t>
            </a:r>
          </a:p>
          <a:p>
            <a:pPr eaLnBrk="1" hangingPunct="1"/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客服人員對所有院所的狀況瞭解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宣導對公司與同仁的好處</a:t>
            </a:r>
            <a:r>
              <a:rPr kumimoji="0" lang="en-US" altLang="zh-TW" sz="1000" smtClean="0">
                <a:latin typeface="標楷體" pitchFamily="65" charset="-120"/>
                <a:ea typeface="標楷體" pitchFamily="65" charset="-120"/>
              </a:rPr>
              <a:t>, reduce cost, </a:t>
            </a:r>
            <a:r>
              <a:rPr kumimoji="0" lang="zh-TW" altLang="en-US" sz="1000" smtClean="0">
                <a:latin typeface="標楷體" pitchFamily="65" charset="-120"/>
                <a:ea typeface="標楷體" pitchFamily="65" charset="-120"/>
              </a:rPr>
              <a:t>轉業務輔導</a:t>
            </a:r>
            <a:r>
              <a:rPr kumimoji="0" lang="en-US" altLang="zh-TW" sz="1000" smtClean="0"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eaLnBrk="1" hangingPunct="1"/>
            <a:endParaRPr lang="en-US" altLang="zh-TW" sz="10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100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0755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F34F2-3867-406A-8170-730B999B2348}" type="slidenum">
              <a:rPr lang="en-US" altLang="zh-TW" smtClean="0">
                <a:ea typeface="新細明體" charset="-120"/>
              </a:rPr>
              <a:pPr/>
              <a:t>64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5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5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8761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F70A9-6341-4FE3-B7C6-37F578EB7FBB}" type="slidenum">
              <a:rPr lang="en-US" altLang="zh-TW" smtClean="0">
                <a:ea typeface="新細明體" charset="-120"/>
              </a:rPr>
              <a:pPr/>
              <a:t>4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25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25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台北客服已另行成立</a:t>
            </a:r>
            <a:r>
              <a:rPr lang="en-US" altLang="zh-TW" smtClean="0">
                <a:ea typeface="新細明體" charset="-120"/>
              </a:rPr>
              <a:t>, </a:t>
            </a:r>
            <a:r>
              <a:rPr lang="zh-TW" altLang="en-US" smtClean="0">
                <a:ea typeface="新細明體" charset="-120"/>
              </a:rPr>
              <a:t>客服部</a:t>
            </a:r>
          </a:p>
        </p:txBody>
      </p:sp>
    </p:spTree>
    <p:extLst>
      <p:ext uri="{BB962C8B-B14F-4D97-AF65-F5344CB8AC3E}">
        <p14:creationId xmlns:p14="http://schemas.microsoft.com/office/powerpoint/2010/main" val="200742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C6B85-BCE9-4B7D-82CC-68B9EDB497A6}" type="slidenum">
              <a:rPr lang="en-US" altLang="zh-TW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26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26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3133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28CF8-C443-4E62-8483-C401D4FE27A2}" type="slidenum">
              <a:rPr lang="en-US" altLang="zh-TW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27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27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以西醫為主力</a:t>
            </a:r>
            <a:r>
              <a:rPr lang="en-US" altLang="zh-TW" smtClean="0">
                <a:ea typeface="新細明體" charset="-120"/>
              </a:rPr>
              <a:t>, </a:t>
            </a:r>
            <a:r>
              <a:rPr lang="zh-TW" altLang="en-US" smtClean="0">
                <a:ea typeface="新細明體" charset="-120"/>
              </a:rPr>
              <a:t>約</a:t>
            </a:r>
            <a:r>
              <a:rPr lang="en-US" altLang="zh-TW" smtClean="0">
                <a:ea typeface="新細明體" charset="-120"/>
              </a:rPr>
              <a:t>4</a:t>
            </a:r>
            <a:r>
              <a:rPr lang="zh-TW" altLang="en-US" smtClean="0">
                <a:ea typeface="新細明體" charset="-120"/>
              </a:rPr>
              <a:t>成佔有率</a:t>
            </a:r>
          </a:p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1082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B8F1B-A6A9-4570-9D16-6BCD30CD353E}" type="slidenum">
              <a:rPr lang="en-US" altLang="zh-TW" smtClean="0">
                <a:ea typeface="新細明體" charset="-120"/>
              </a:rPr>
              <a:pPr/>
              <a:t>7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28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28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3499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A4D09-0A50-4F10-9895-52055B622F1A}" type="slidenum">
              <a:rPr lang="en-US" altLang="zh-TW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29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29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7029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6B65A-F543-4AE4-9FAD-808DC49147D9}" type="slidenum">
              <a:rPr lang="en-US" altLang="zh-TW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630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30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zh-TW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8766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4EED3-190D-480B-BEFB-321659168E8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7B7DB-30E4-4489-8E11-6656BE016FD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6688" y="230188"/>
            <a:ext cx="1941512" cy="586581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7388" y="230188"/>
            <a:ext cx="5676900" cy="586581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7B7DB-30E4-4489-8E11-6656BE016FD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7388" y="230188"/>
            <a:ext cx="7770812" cy="7778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687388" y="1976438"/>
            <a:ext cx="7770812" cy="411956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15498-B438-4738-AA2D-ACCA24697E1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7388" y="230188"/>
            <a:ext cx="7770812" cy="7778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7388" y="1976438"/>
            <a:ext cx="7770812" cy="411956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E5B0-159C-47A1-87B4-C786628A2AB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7388" y="230188"/>
            <a:ext cx="7770812" cy="7778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7388" y="1976438"/>
            <a:ext cx="3808412" cy="41195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76438"/>
            <a:ext cx="3810000" cy="41195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9135E-A301-4033-95AC-01119BF88BB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7388" y="230188"/>
            <a:ext cx="7770812" cy="7778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7388" y="1976438"/>
            <a:ext cx="7770812" cy="4119562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D42F6-EF28-41D3-B233-6FF3EE63A93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7388" y="230188"/>
            <a:ext cx="7770812" cy="58658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E3ED6-B766-40EC-BE21-EDA6E12711F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5B437-3EBD-47BC-AD74-4F34519ADD2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7B7DB-30E4-4489-8E11-6656BE016FD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7388" y="1976438"/>
            <a:ext cx="3808412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76438"/>
            <a:ext cx="3810000" cy="4119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97362-DB30-4CAF-AC40-014A70298B0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7B7DB-30E4-4489-8E11-6656BE016FD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68D29-D4BD-4D60-9C78-46D92FE11BB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210CD-2ED7-48B9-9D84-4E8C44CC086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7B7DB-30E4-4489-8E11-6656BE016FD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7B7DB-30E4-4489-8E11-6656BE016FD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money-1_ani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743700" y="4632325"/>
            <a:ext cx="24003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230188"/>
            <a:ext cx="7770812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976438"/>
            <a:ext cx="7770812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94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27800" y="6286500"/>
            <a:ext cx="19050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pitchFamily="34" charset="0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94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0313"/>
            <a:ext cx="28956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pitchFamily="34" charset="0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94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324600"/>
            <a:ext cx="1905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pitchFamily="34" charset="0"/>
                <a:ea typeface="+mn-ea"/>
              </a:defRPr>
            </a:lvl1pPr>
          </a:lstStyle>
          <a:p>
            <a:fld id="{4CC7B7DB-30E4-4489-8E11-6656BE016FD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S Gothic" pitchFamily="4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S Gothic" pitchFamily="4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S Gothic" pitchFamily="4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S Gothic" pitchFamily="4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S Gothic" pitchFamily="4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S Gothic" pitchFamily="4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S Gothic" pitchFamily="4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MS Gothic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Blip>
          <a:blip r:embed="rId20"/>
        </a:buBlip>
        <a:defRPr sz="27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20"/>
        </a:buBlip>
        <a:defRPr sz="2300">
          <a:solidFill>
            <a:schemeClr val="tx1"/>
          </a:solidFill>
          <a:latin typeface="+mn-lt"/>
          <a:ea typeface="+mn-ea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 sz="1900">
          <a:solidFill>
            <a:schemeClr val="tx1"/>
          </a:solidFill>
          <a:latin typeface="+mn-lt"/>
          <a:ea typeface="+mn-ea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20"/>
        </a:buBlip>
        <a:defRPr sz="1900">
          <a:solidFill>
            <a:schemeClr val="tx1"/>
          </a:solidFill>
          <a:latin typeface="+mn-lt"/>
          <a:ea typeface="+mn-ea"/>
        </a:defRPr>
      </a:lvl5pPr>
      <a:lvl6pPr marL="251301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20"/>
        </a:buBlip>
        <a:defRPr sz="1900">
          <a:solidFill>
            <a:schemeClr val="tx1"/>
          </a:solidFill>
          <a:latin typeface="+mn-lt"/>
          <a:ea typeface="+mn-ea"/>
        </a:defRPr>
      </a:lvl6pPr>
      <a:lvl7pPr marL="297021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20"/>
        </a:buBlip>
        <a:defRPr sz="1900">
          <a:solidFill>
            <a:schemeClr val="tx1"/>
          </a:solidFill>
          <a:latin typeface="+mn-lt"/>
          <a:ea typeface="+mn-ea"/>
        </a:defRPr>
      </a:lvl7pPr>
      <a:lvl8pPr marL="342741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20"/>
        </a:buBlip>
        <a:defRPr sz="1900">
          <a:solidFill>
            <a:schemeClr val="tx1"/>
          </a:solidFill>
          <a:latin typeface="+mn-lt"/>
          <a:ea typeface="+mn-ea"/>
        </a:defRPr>
      </a:lvl8pPr>
      <a:lvl9pPr marL="388461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20"/>
        </a:buBlip>
        <a:defRPr sz="1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7.emf"/><Relationship Id="rId5" Type="http://schemas.openxmlformats.org/officeDocument/2006/relationships/customXml" Target="../ink/ink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1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Relationship Id="rId4" Type="http://schemas.openxmlformats.org/officeDocument/2006/relationships/image" Target="../media/image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Relationship Id="rId4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3.xml"/><Relationship Id="rId4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Relationship Id="rId4" Type="http://schemas.openxmlformats.org/officeDocument/2006/relationships/image" Target="../media/image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8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Relationship Id="rId6" Type="http://schemas.openxmlformats.org/officeDocument/2006/relationships/image" Target="../media/image7.emf"/><Relationship Id="rId5" Type="http://schemas.openxmlformats.org/officeDocument/2006/relationships/customXml" Target="../ink/ink3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e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1.xml"/><Relationship Id="rId4" Type="http://schemas.openxmlformats.org/officeDocument/2006/relationships/image" Target="../media/image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wmf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6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4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0722" name="Group 2"/>
          <p:cNvGraphicFramePr>
            <a:graphicFrameLocks noGrp="1"/>
          </p:cNvGraphicFramePr>
          <p:nvPr/>
        </p:nvGraphicFramePr>
        <p:xfrm>
          <a:off x="1619250" y="2997200"/>
          <a:ext cx="5965825" cy="1694816"/>
        </p:xfrm>
        <a:graphic>
          <a:graphicData uri="http://schemas.openxmlformats.org/drawingml/2006/table">
            <a:tbl>
              <a:tblPr/>
              <a:tblGrid>
                <a:gridCol w="2063750"/>
                <a:gridCol w="2060575"/>
                <a:gridCol w="1841500"/>
              </a:tblGrid>
              <a:tr h="21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組    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學    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服務單位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5001"/>
                      </a:srgb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翁彫峰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MI0922019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台灣半導體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5001"/>
                      </a:srgbClr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陳如欽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MI0931044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安泰人壽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5001"/>
                      </a:srgbClr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魏阿仲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MI0931011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展望亞洲科技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5001"/>
                      </a:srgb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曾國烜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MI0932013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5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鼎新電腦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8500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950749" name="Text Box 29"/>
          <p:cNvSpPr txBox="1">
            <a:spLocks noChangeArrowheads="1"/>
          </p:cNvSpPr>
          <p:nvPr/>
        </p:nvSpPr>
        <p:spPr bwMode="auto">
          <a:xfrm>
            <a:off x="539750" y="1196975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70000"/>
              </a:spcBef>
              <a:defRPr/>
            </a:pPr>
            <a:r>
              <a:rPr lang="zh-TW" alt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rPr>
              <a:t>客服中心知識管理策略擬定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0825"/>
            <a:ext cx="7770813" cy="7778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b="1" smtClean="0">
                <a:latin typeface="標楷體" pitchFamily="65" charset="-120"/>
              </a:rPr>
              <a:t>個案公司</a:t>
            </a:r>
            <a:r>
              <a:rPr lang="zh-TW" altLang="en-US" smtClean="0">
                <a:latin typeface="Times New Roman" pitchFamily="18" charset="0"/>
              </a:rPr>
              <a:t>短中期</a:t>
            </a:r>
            <a:r>
              <a:rPr lang="zh-TW" altLang="en-US" sz="4400" b="1" smtClean="0">
                <a:latin typeface="標楷體" pitchFamily="65" charset="-120"/>
              </a:rPr>
              <a:t>目標</a:t>
            </a:r>
          </a:p>
        </p:txBody>
      </p:sp>
      <p:sp>
        <p:nvSpPr>
          <p:cNvPr id="38298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4495800"/>
          </a:xfrm>
          <a:noFill/>
        </p:spPr>
        <p:txBody>
          <a:bodyPr/>
          <a:lstStyle/>
          <a:p>
            <a:pPr marL="609600" indent="-609600" eaLnBrk="1" hangingPunct="1"/>
            <a:r>
              <a:rPr lang="en-US" altLang="zh-TW" sz="3600" b="1" smtClean="0">
                <a:latin typeface="標楷體" pitchFamily="65" charset="-120"/>
              </a:rPr>
              <a:t>2005 </a:t>
            </a:r>
            <a:r>
              <a:rPr lang="zh-TW" altLang="en-US" sz="3600" b="1" smtClean="0">
                <a:latin typeface="標楷體" pitchFamily="65" charset="-120"/>
              </a:rPr>
              <a:t>家護推廣</a:t>
            </a:r>
            <a:r>
              <a:rPr lang="en-US" altLang="zh-TW" sz="3600" b="1" smtClean="0">
                <a:latin typeface="標楷體" pitchFamily="65" charset="-120"/>
              </a:rPr>
              <a:t>/</a:t>
            </a:r>
            <a:r>
              <a:rPr lang="zh-TW" altLang="en-US" sz="3600" b="1" smtClean="0">
                <a:latin typeface="標楷體" pitchFamily="65" charset="-120"/>
              </a:rPr>
              <a:t>聯合門診系統</a:t>
            </a:r>
            <a:r>
              <a:rPr lang="en-US" altLang="zh-TW" sz="3600" b="1" smtClean="0">
                <a:latin typeface="標楷體" pitchFamily="65" charset="-120"/>
              </a:rPr>
              <a:t>/CRM</a:t>
            </a:r>
          </a:p>
          <a:p>
            <a:pPr marL="609600" indent="-609600" eaLnBrk="1" hangingPunct="1">
              <a:buFontTx/>
              <a:buNone/>
            </a:pPr>
            <a:r>
              <a:rPr lang="en-US" altLang="zh-TW" sz="3600" b="1" smtClean="0">
                <a:latin typeface="標楷體" pitchFamily="65" charset="-120"/>
              </a:rPr>
              <a:t>        /</a:t>
            </a:r>
            <a:r>
              <a:rPr lang="zh-TW" altLang="en-US" sz="3600" b="1" smtClean="0">
                <a:latin typeface="標楷體" pitchFamily="65" charset="-120"/>
              </a:rPr>
              <a:t>影像</a:t>
            </a:r>
            <a:r>
              <a:rPr lang="en-US" altLang="zh-TW" sz="3600" b="1" smtClean="0">
                <a:latin typeface="標楷體" pitchFamily="65" charset="-120"/>
              </a:rPr>
              <a:t>/e</a:t>
            </a:r>
            <a:r>
              <a:rPr lang="zh-TW" altLang="en-US" sz="3600" b="1" smtClean="0">
                <a:latin typeface="標楷體" pitchFamily="65" charset="-120"/>
              </a:rPr>
              <a:t>化</a:t>
            </a:r>
            <a:r>
              <a:rPr lang="en-US" altLang="zh-TW" sz="3600" b="1" smtClean="0">
                <a:latin typeface="標楷體" pitchFamily="65" charset="-120"/>
              </a:rPr>
              <a:t>/KM.</a:t>
            </a:r>
          </a:p>
          <a:p>
            <a:pPr marL="609600" indent="-609600" eaLnBrk="1" hangingPunct="1"/>
            <a:r>
              <a:rPr lang="en-US" altLang="zh-TW" sz="3600" b="1" smtClean="0">
                <a:latin typeface="標楷體" pitchFamily="65" charset="-120"/>
              </a:rPr>
              <a:t>2006 B2B</a:t>
            </a:r>
            <a:r>
              <a:rPr lang="zh-TW" altLang="en-US" sz="3600" b="1" smtClean="0">
                <a:latin typeface="標楷體" pitchFamily="65" charset="-120"/>
              </a:rPr>
              <a:t>服務</a:t>
            </a:r>
            <a:r>
              <a:rPr lang="en-US" altLang="zh-TW" sz="3600" b="1" smtClean="0">
                <a:latin typeface="標楷體" pitchFamily="65" charset="-120"/>
              </a:rPr>
              <a:t>/</a:t>
            </a:r>
            <a:r>
              <a:rPr lang="zh-TW" altLang="en-US" sz="3600" b="1" smtClean="0">
                <a:latin typeface="標楷體" pitchFamily="65" charset="-120"/>
              </a:rPr>
              <a:t>客服統一</a:t>
            </a:r>
            <a:r>
              <a:rPr lang="en-US" altLang="zh-TW" sz="3600" b="1" smtClean="0">
                <a:latin typeface="標楷體" pitchFamily="65" charset="-120"/>
              </a:rPr>
              <a:t>/</a:t>
            </a:r>
            <a:r>
              <a:rPr lang="zh-TW" altLang="en-US" sz="3600" b="1" smtClean="0">
                <a:latin typeface="標楷體" pitchFamily="65" charset="-120"/>
              </a:rPr>
              <a:t>內部創業</a:t>
            </a:r>
          </a:p>
          <a:p>
            <a:pPr marL="609600" indent="-609600" eaLnBrk="1" hangingPunct="1">
              <a:buFontTx/>
              <a:buNone/>
            </a:pPr>
            <a:r>
              <a:rPr lang="zh-TW" altLang="en-US" sz="3600" b="1" smtClean="0">
                <a:latin typeface="標楷體" pitchFamily="65" charset="-120"/>
              </a:rPr>
              <a:t>        規劃</a:t>
            </a:r>
            <a:r>
              <a:rPr lang="en-US" altLang="zh-TW" sz="3600" b="1" smtClean="0">
                <a:latin typeface="標楷體" pitchFamily="65" charset="-120"/>
              </a:rPr>
              <a:t>.</a:t>
            </a:r>
          </a:p>
          <a:p>
            <a:pPr marL="609600" indent="-609600" eaLnBrk="1" hangingPunct="1"/>
            <a:r>
              <a:rPr lang="en-US" altLang="zh-TW" sz="3600" b="1" smtClean="0">
                <a:latin typeface="標楷體" pitchFamily="65" charset="-120"/>
              </a:rPr>
              <a:t>2007 </a:t>
            </a:r>
            <a:r>
              <a:rPr lang="zh-TW" altLang="en-US" sz="3600" b="1" smtClean="0">
                <a:latin typeface="標楷體" pitchFamily="65" charset="-120"/>
              </a:rPr>
              <a:t>醫院系統</a:t>
            </a:r>
            <a:r>
              <a:rPr lang="en-US" altLang="zh-TW" sz="3600" b="1" smtClean="0">
                <a:latin typeface="標楷體" pitchFamily="65" charset="-120"/>
              </a:rPr>
              <a:t>/</a:t>
            </a:r>
            <a:r>
              <a:rPr lang="zh-TW" altLang="en-US" sz="3600" b="1" smtClean="0">
                <a:latin typeface="標楷體" pitchFamily="65" charset="-120"/>
              </a:rPr>
              <a:t>內部創業實施</a:t>
            </a:r>
            <a:r>
              <a:rPr lang="en-US" altLang="zh-TW" sz="3600" b="1" smtClean="0">
                <a:latin typeface="標楷體" pitchFamily="65" charset="-120"/>
              </a:rPr>
              <a:t>.</a:t>
            </a:r>
          </a:p>
          <a:p>
            <a:pPr marL="609600" indent="-609600" eaLnBrk="1" hangingPunct="1"/>
            <a:r>
              <a:rPr lang="en-US" altLang="zh-TW" sz="3600" b="1" smtClean="0">
                <a:latin typeface="標楷體" pitchFamily="65" charset="-120"/>
              </a:rPr>
              <a:t>2008 </a:t>
            </a:r>
            <a:r>
              <a:rPr lang="zh-TW" altLang="en-US" sz="3600" b="1" smtClean="0">
                <a:latin typeface="標楷體" pitchFamily="65" charset="-120"/>
              </a:rPr>
              <a:t>大陸市場擴展</a:t>
            </a:r>
            <a:r>
              <a:rPr lang="en-US" altLang="zh-TW" sz="4000" b="1" smtClean="0">
                <a:latin typeface="標楷體" pitchFamily="65" charset="-120"/>
              </a:rPr>
              <a:t>.</a:t>
            </a:r>
          </a:p>
          <a:p>
            <a:pPr marL="609600" indent="-609600" eaLnBrk="1" hangingPunct="1">
              <a:buFontTx/>
              <a:buNone/>
            </a:pPr>
            <a:endParaRPr lang="en-US" altLang="zh-TW" sz="2600" smtClean="0">
              <a:latin typeface="標楷體" pitchFamily="65" charset="-120"/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47219-27C0-4632-9259-3A2E2E7D0D91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3112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8000" smtClean="0"/>
              <a:t>服務單位現況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38125"/>
            <a:ext cx="7770812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b="1" smtClean="0">
                <a:latin typeface="標楷體" pitchFamily="65" charset="-120"/>
              </a:rPr>
              <a:t>服務單位職責</a:t>
            </a:r>
          </a:p>
        </p:txBody>
      </p: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D29E0-68D3-4915-B5BE-CC04AE1CF4DB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1976323" name="AutoShape 3"/>
          <p:cNvSpPr>
            <a:spLocks noChangeArrowheads="1"/>
          </p:cNvSpPr>
          <p:nvPr/>
        </p:nvSpPr>
        <p:spPr bwMode="auto">
          <a:xfrm>
            <a:off x="1220788" y="1339850"/>
            <a:ext cx="4899025" cy="57626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 algn="ctr">
            <a:solidFill>
              <a:srgbClr val="003366"/>
            </a:solidFill>
            <a:round/>
            <a:headEnd/>
            <a:tailEnd/>
          </a:ln>
          <a:effectLst>
            <a:outerShdw dist="71842" dir="2700000" algn="ctr" rotWithShape="0">
              <a:srgbClr val="969696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kumimoji="0" lang="en-US" altLang="zh-TW" sz="14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1</a:t>
            </a:r>
            <a:r>
              <a:rPr lang="en-US" altLang="zh-TW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.</a:t>
            </a:r>
            <a:r>
              <a:rPr lang="zh-TW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軟體維護</a:t>
            </a:r>
            <a:r>
              <a:rPr lang="en-US" altLang="zh-TW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:</a:t>
            </a:r>
            <a:r>
              <a:rPr lang="zh-TW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軟體產品使用及問題處理</a:t>
            </a:r>
            <a:endParaRPr lang="ja-JP" altLang="en-US" sz="2000">
              <a:solidFill>
                <a:schemeClr val="bg2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976324" name="AutoShape 4"/>
          <p:cNvSpPr>
            <a:spLocks noChangeArrowheads="1"/>
          </p:cNvSpPr>
          <p:nvPr/>
        </p:nvSpPr>
        <p:spPr bwMode="auto">
          <a:xfrm>
            <a:off x="1811338" y="2101850"/>
            <a:ext cx="4899025" cy="57626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 algn="ctr">
            <a:solidFill>
              <a:srgbClr val="006666"/>
            </a:solidFill>
            <a:round/>
            <a:headEnd/>
            <a:tailEnd/>
          </a:ln>
          <a:effectLst>
            <a:outerShdw dist="71842" dir="2700000" algn="ctr" rotWithShape="0">
              <a:srgbClr val="969696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kumimoji="0" lang="en-US" altLang="zh-TW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kumimoji="0" lang="zh-TW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硬體維護：硬體保養維護</a:t>
            </a:r>
            <a:r>
              <a:rPr lang="zh-TW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及問題處理</a:t>
            </a:r>
            <a:endParaRPr lang="ja-JP" altLang="en-US" sz="2000">
              <a:solidFill>
                <a:schemeClr val="bg2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976325" name="AutoShape 5"/>
          <p:cNvSpPr>
            <a:spLocks noChangeArrowheads="1"/>
          </p:cNvSpPr>
          <p:nvPr/>
        </p:nvSpPr>
        <p:spPr bwMode="auto">
          <a:xfrm>
            <a:off x="2468563" y="2844800"/>
            <a:ext cx="4899025" cy="57626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 algn="ctr">
            <a:solidFill>
              <a:srgbClr val="008080"/>
            </a:solidFill>
            <a:round/>
            <a:headEnd/>
            <a:tailEnd/>
          </a:ln>
          <a:effectLst>
            <a:outerShdw dist="71842" dir="2700000" algn="ctr" rotWithShape="0">
              <a:srgbClr val="969696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kumimoji="0" lang="en-US" altLang="zh-TW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3.</a:t>
            </a:r>
            <a:r>
              <a:rPr kumimoji="0" lang="zh-TW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醫療法規：健保醫療法規諮詢</a:t>
            </a:r>
            <a:endParaRPr kumimoji="0" lang="ja-JP" altLang="en-US" sz="2000">
              <a:solidFill>
                <a:schemeClr val="bg2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976326" name="AutoShape 6"/>
          <p:cNvSpPr>
            <a:spLocks noChangeArrowheads="1"/>
          </p:cNvSpPr>
          <p:nvPr/>
        </p:nvSpPr>
        <p:spPr bwMode="auto">
          <a:xfrm>
            <a:off x="2873375" y="3587750"/>
            <a:ext cx="4899025" cy="57626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 algn="ctr">
            <a:solidFill>
              <a:srgbClr val="339966"/>
            </a:solidFill>
            <a:round/>
            <a:headEnd/>
            <a:tailEnd/>
          </a:ln>
          <a:effectLst>
            <a:outerShdw dist="71842" dir="2700000" algn="ctr" rotWithShape="0">
              <a:srgbClr val="969696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zh-TW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4.</a:t>
            </a:r>
            <a:r>
              <a:rPr lang="zh-TW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院所經營：院所經營評鑑諮詢</a:t>
            </a:r>
          </a:p>
        </p:txBody>
      </p:sp>
      <p:sp>
        <p:nvSpPr>
          <p:cNvPr id="1976327" name="AutoShape 7"/>
          <p:cNvSpPr>
            <a:spLocks noChangeArrowheads="1"/>
          </p:cNvSpPr>
          <p:nvPr/>
        </p:nvSpPr>
        <p:spPr bwMode="auto">
          <a:xfrm>
            <a:off x="2466975" y="4325938"/>
            <a:ext cx="4899025" cy="57626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 algn="ctr">
            <a:solidFill>
              <a:srgbClr val="339933"/>
            </a:solidFill>
            <a:round/>
            <a:headEnd/>
            <a:tailEnd/>
          </a:ln>
          <a:effectLst>
            <a:outerShdw dist="71842" dir="2700000" algn="ctr" rotWithShape="0">
              <a:srgbClr val="969696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zh-TW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5.</a:t>
            </a:r>
            <a:r>
              <a:rPr lang="zh-TW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資訊安全：資訊安全規劃與維護</a:t>
            </a:r>
          </a:p>
        </p:txBody>
      </p:sp>
      <p:sp>
        <p:nvSpPr>
          <p:cNvPr id="385033" name="Rectangle 8"/>
          <p:cNvSpPr>
            <a:spLocks noChangeArrowheads="1"/>
          </p:cNvSpPr>
          <p:nvPr/>
        </p:nvSpPr>
        <p:spPr bwMode="auto">
          <a:xfrm>
            <a:off x="8305800" y="6324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>
                <a:latin typeface="Arial Black" pitchFamily="34" charset="0"/>
                <a:ea typeface="MS PGothic" pitchFamily="34" charset="-128"/>
              </a:rPr>
              <a:t>4</a:t>
            </a:r>
          </a:p>
        </p:txBody>
      </p:sp>
      <p:sp>
        <p:nvSpPr>
          <p:cNvPr id="1976329" name="AutoShape 9"/>
          <p:cNvSpPr>
            <a:spLocks noChangeArrowheads="1"/>
          </p:cNvSpPr>
          <p:nvPr/>
        </p:nvSpPr>
        <p:spPr bwMode="auto">
          <a:xfrm>
            <a:off x="1811338" y="5030788"/>
            <a:ext cx="4899025" cy="57626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 algn="ctr">
            <a:solidFill>
              <a:srgbClr val="339933"/>
            </a:solidFill>
            <a:round/>
            <a:headEnd/>
            <a:tailEnd/>
          </a:ln>
          <a:effectLst>
            <a:outerShdw dist="71842" dir="2700000" algn="ctr" rotWithShape="0">
              <a:srgbClr val="969696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zh-TW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6.</a:t>
            </a:r>
            <a:r>
              <a:rPr lang="zh-TW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業務行銷：新產品推廣</a:t>
            </a:r>
          </a:p>
        </p:txBody>
      </p:sp>
      <p:sp>
        <p:nvSpPr>
          <p:cNvPr id="1976330" name="AutoShape 10"/>
          <p:cNvSpPr>
            <a:spLocks noChangeArrowheads="1"/>
          </p:cNvSpPr>
          <p:nvPr/>
        </p:nvSpPr>
        <p:spPr bwMode="auto">
          <a:xfrm>
            <a:off x="1220788" y="5740400"/>
            <a:ext cx="4899025" cy="57626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 algn="ctr">
            <a:solidFill>
              <a:srgbClr val="339933"/>
            </a:solidFill>
            <a:round/>
            <a:headEnd/>
            <a:tailEnd/>
          </a:ln>
          <a:effectLst>
            <a:outerShdw dist="71842" dir="2700000" algn="ctr" rotWithShape="0">
              <a:srgbClr val="969696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zh-TW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7.</a:t>
            </a:r>
            <a:r>
              <a:rPr lang="zh-TW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合約訂定：軟硬體維護合約簽訂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服務單位現況</a:t>
            </a:r>
            <a:r>
              <a:rPr lang="zh-TW" altLang="en-US" sz="4400" b="1" smtClean="0"/>
              <a:t>說</a:t>
            </a:r>
            <a:r>
              <a:rPr lang="zh-TW" altLang="en-US" smtClean="0"/>
              <a:t>明</a:t>
            </a:r>
          </a:p>
        </p:txBody>
      </p:sp>
      <p:sp>
        <p:nvSpPr>
          <p:cNvPr id="1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337F0-E2E2-404E-8FCC-D27C400E71BE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386052" name="AutoShape 3"/>
          <p:cNvSpPr>
            <a:spLocks noChangeArrowheads="1"/>
          </p:cNvSpPr>
          <p:nvPr/>
        </p:nvSpPr>
        <p:spPr bwMode="auto">
          <a:xfrm>
            <a:off x="1476375" y="1341438"/>
            <a:ext cx="6858000" cy="1122362"/>
          </a:xfrm>
          <a:prstGeom prst="roundRect">
            <a:avLst>
              <a:gd name="adj" fmla="val 8704"/>
            </a:avLst>
          </a:prstGeom>
          <a:solidFill>
            <a:srgbClr val="FFFF99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全省</a:t>
            </a:r>
            <a:r>
              <a:rPr lang="en-US" altLang="zh-TW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15</a:t>
            </a:r>
            <a:r>
              <a:rPr lang="zh-TW" altLang="en-US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個服務單位各自獨立運作與值班</a:t>
            </a:r>
            <a:endParaRPr lang="ja-JP" altLang="en-US" sz="2800" b="1">
              <a:solidFill>
                <a:srgbClr val="00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86053" name="AutoShape 4"/>
          <p:cNvSpPr>
            <a:spLocks noChangeArrowheads="1"/>
          </p:cNvSpPr>
          <p:nvPr/>
        </p:nvSpPr>
        <p:spPr bwMode="auto">
          <a:xfrm>
            <a:off x="1476375" y="2593975"/>
            <a:ext cx="6858000" cy="1122363"/>
          </a:xfrm>
          <a:prstGeom prst="roundRect">
            <a:avLst>
              <a:gd name="adj" fmla="val 9907"/>
            </a:avLst>
          </a:prstGeom>
          <a:solidFill>
            <a:srgbClr val="FFFF99"/>
          </a:solidFill>
          <a:ln w="9525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800" b="1">
                <a:solidFill>
                  <a:srgbClr val="006600"/>
                </a:solidFill>
                <a:ea typeface="標楷體" pitchFamily="65" charset="-120"/>
              </a:rPr>
              <a:t>   </a:t>
            </a:r>
            <a:r>
              <a:rPr lang="zh-TW" altLang="en-US" sz="2800" b="1">
                <a:solidFill>
                  <a:srgbClr val="006600"/>
                </a:solidFill>
                <a:ea typeface="標楷體" pitchFamily="65" charset="-120"/>
              </a:rPr>
              <a:t>除</a:t>
            </a:r>
            <a:r>
              <a:rPr lang="en-US" altLang="zh-TW" sz="2800" b="1">
                <a:solidFill>
                  <a:srgbClr val="006600"/>
                </a:solidFill>
                <a:ea typeface="標楷體" pitchFamily="65" charset="-120"/>
              </a:rPr>
              <a:t>3</a:t>
            </a:r>
            <a:r>
              <a:rPr lang="zh-TW" altLang="en-US" sz="2800" b="1">
                <a:solidFill>
                  <a:srgbClr val="006600"/>
                </a:solidFill>
                <a:ea typeface="標楷體" pitchFamily="65" charset="-120"/>
              </a:rPr>
              <a:t>個直營單位資料庫整合</a:t>
            </a:r>
          </a:p>
          <a:p>
            <a:r>
              <a:rPr lang="zh-TW" altLang="en-US" sz="2800" b="1">
                <a:solidFill>
                  <a:srgbClr val="006600"/>
                </a:solidFill>
                <a:ea typeface="標楷體" pitchFamily="65" charset="-120"/>
              </a:rPr>
              <a:t>            其他各單位資料庫均獨立運作</a:t>
            </a:r>
            <a:endParaRPr lang="ja-JP" altLang="en-US" sz="2800" b="1">
              <a:solidFill>
                <a:srgbClr val="006600"/>
              </a:solidFill>
              <a:ea typeface="標楷體" pitchFamily="65" charset="-120"/>
            </a:endParaRPr>
          </a:p>
        </p:txBody>
      </p:sp>
      <p:sp>
        <p:nvSpPr>
          <p:cNvPr id="386054" name="AutoShape 5"/>
          <p:cNvSpPr>
            <a:spLocks noChangeArrowheads="1"/>
          </p:cNvSpPr>
          <p:nvPr/>
        </p:nvSpPr>
        <p:spPr bwMode="auto">
          <a:xfrm>
            <a:off x="1476375" y="3843338"/>
            <a:ext cx="6858000" cy="1122362"/>
          </a:xfrm>
          <a:prstGeom prst="roundRect">
            <a:avLst>
              <a:gd name="adj" fmla="val 7639"/>
            </a:avLst>
          </a:prstGeom>
          <a:solidFill>
            <a:srgbClr val="FFFF99"/>
          </a:solidFill>
          <a:ln w="9525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altLang="zh-TW" sz="2800" b="1">
                <a:solidFill>
                  <a:srgbClr val="006600"/>
                </a:solidFill>
                <a:ea typeface="標楷體" pitchFamily="65" charset="-120"/>
              </a:rPr>
              <a:t>   </a:t>
            </a:r>
            <a:r>
              <a:rPr lang="zh-TW" altLang="en-US" sz="2800" b="1">
                <a:solidFill>
                  <a:srgbClr val="006600"/>
                </a:solidFill>
                <a:ea typeface="標楷體" pitchFamily="65" charset="-120"/>
              </a:rPr>
              <a:t>客服人員流動率高</a:t>
            </a:r>
            <a:endParaRPr lang="ja-JP" altLang="en-US" sz="2800" b="1">
              <a:solidFill>
                <a:srgbClr val="006600"/>
              </a:solidFill>
              <a:ea typeface="標楷體" pitchFamily="65" charset="-120"/>
            </a:endParaRPr>
          </a:p>
        </p:txBody>
      </p:sp>
      <p:sp>
        <p:nvSpPr>
          <p:cNvPr id="386055" name="AutoShape 6"/>
          <p:cNvSpPr>
            <a:spLocks noChangeArrowheads="1"/>
          </p:cNvSpPr>
          <p:nvPr/>
        </p:nvSpPr>
        <p:spPr bwMode="auto">
          <a:xfrm>
            <a:off x="798513" y="1336675"/>
            <a:ext cx="609600" cy="1122363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b="1">
                <a:solidFill>
                  <a:srgbClr val="FFFF99"/>
                </a:solidFill>
                <a:latin typeface="Times New Roman" pitchFamily="18" charset="0"/>
                <a:ea typeface="HGP創英角ｺﾞｼｯｸUB" pitchFamily="50" charset="-128"/>
              </a:rPr>
              <a:t>１</a:t>
            </a:r>
          </a:p>
        </p:txBody>
      </p:sp>
      <p:sp>
        <p:nvSpPr>
          <p:cNvPr id="386056" name="AutoShape 7"/>
          <p:cNvSpPr>
            <a:spLocks noChangeArrowheads="1"/>
          </p:cNvSpPr>
          <p:nvPr/>
        </p:nvSpPr>
        <p:spPr bwMode="auto">
          <a:xfrm>
            <a:off x="798513" y="2590800"/>
            <a:ext cx="609600" cy="115887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b="1">
                <a:solidFill>
                  <a:srgbClr val="FFFF99"/>
                </a:solidFill>
                <a:latin typeface="Times New Roman" pitchFamily="18" charset="0"/>
                <a:ea typeface="HGP創英角ｺﾞｼｯｸUB" pitchFamily="50" charset="-128"/>
              </a:rPr>
              <a:t>２</a:t>
            </a:r>
          </a:p>
        </p:txBody>
      </p:sp>
      <p:sp>
        <p:nvSpPr>
          <p:cNvPr id="386057" name="AutoShape 8"/>
          <p:cNvSpPr>
            <a:spLocks noChangeArrowheads="1"/>
          </p:cNvSpPr>
          <p:nvPr/>
        </p:nvSpPr>
        <p:spPr bwMode="auto">
          <a:xfrm>
            <a:off x="798513" y="3838575"/>
            <a:ext cx="609600" cy="1122363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b="1">
                <a:solidFill>
                  <a:srgbClr val="FFFF99"/>
                </a:solidFill>
                <a:latin typeface="Times New Roman" pitchFamily="18" charset="0"/>
                <a:ea typeface="HGP創英角ｺﾞｼｯｸUB" pitchFamily="50" charset="-128"/>
              </a:rPr>
              <a:t>３</a:t>
            </a:r>
          </a:p>
        </p:txBody>
      </p:sp>
      <p:sp>
        <p:nvSpPr>
          <p:cNvPr id="386058" name="AutoShape 9"/>
          <p:cNvSpPr>
            <a:spLocks noChangeArrowheads="1"/>
          </p:cNvSpPr>
          <p:nvPr/>
        </p:nvSpPr>
        <p:spPr bwMode="auto">
          <a:xfrm>
            <a:off x="1481138" y="5097463"/>
            <a:ext cx="6858000" cy="1122362"/>
          </a:xfrm>
          <a:prstGeom prst="roundRect">
            <a:avLst>
              <a:gd name="adj" fmla="val 7639"/>
            </a:avLst>
          </a:prstGeom>
          <a:solidFill>
            <a:srgbClr val="FFFF99"/>
          </a:solidFill>
          <a:ln w="9525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800" b="1">
                <a:solidFill>
                  <a:srgbClr val="006600"/>
                </a:solidFill>
                <a:ea typeface="標楷體" pitchFamily="65" charset="-120"/>
              </a:rPr>
              <a:t>直營體系所有硬體服務需求均委外處理</a:t>
            </a:r>
            <a:endParaRPr lang="ja-JP" altLang="en-US" sz="2800" b="1">
              <a:solidFill>
                <a:srgbClr val="006600"/>
              </a:solidFill>
              <a:ea typeface="標楷體" pitchFamily="65" charset="-120"/>
            </a:endParaRPr>
          </a:p>
        </p:txBody>
      </p:sp>
      <p:sp>
        <p:nvSpPr>
          <p:cNvPr id="386059" name="AutoShape 10"/>
          <p:cNvSpPr>
            <a:spLocks noChangeArrowheads="1"/>
          </p:cNvSpPr>
          <p:nvPr/>
        </p:nvSpPr>
        <p:spPr bwMode="auto">
          <a:xfrm>
            <a:off x="803275" y="5092700"/>
            <a:ext cx="609600" cy="1122363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800" b="1">
                <a:solidFill>
                  <a:srgbClr val="FFFF99"/>
                </a:solidFill>
                <a:latin typeface="Times New Roman" pitchFamily="18" charset="0"/>
                <a:ea typeface="HGP創英角ｺﾞｼｯｸUB" pitchFamily="50" charset="-128"/>
              </a:rPr>
              <a:t>4</a:t>
            </a:r>
            <a:endParaRPr lang="en-US" altLang="ja-JP" sz="2800" b="1">
              <a:solidFill>
                <a:srgbClr val="FFFF99"/>
              </a:solidFill>
              <a:latin typeface="Times New Roman" pitchFamily="18" charset="0"/>
              <a:ea typeface="HGP創英角ｺﾞｼｯｸUB" pitchFamily="50" charset="-128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36F94-2991-45A7-8102-9EF55956428D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1978370" name="Text Box 2"/>
          <p:cNvSpPr txBox="1">
            <a:spLocks noChangeArrowheads="1"/>
          </p:cNvSpPr>
          <p:nvPr/>
        </p:nvSpPr>
        <p:spPr bwMode="auto">
          <a:xfrm>
            <a:off x="1600200" y="192088"/>
            <a:ext cx="5788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S Gothic" pitchFamily="49" charset="-128"/>
                <a:ea typeface="MS Gothic" pitchFamily="49" charset="-128"/>
              </a:rPr>
              <a:t>服務單位作業流程現況</a:t>
            </a:r>
          </a:p>
        </p:txBody>
      </p:sp>
      <p:sp>
        <p:nvSpPr>
          <p:cNvPr id="1978371" name="Rectangle 3"/>
          <p:cNvSpPr>
            <a:spLocks noChangeArrowheads="1"/>
          </p:cNvSpPr>
          <p:nvPr/>
        </p:nvSpPr>
        <p:spPr bwMode="auto">
          <a:xfrm>
            <a:off x="1219200" y="1600200"/>
            <a:ext cx="106680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zh-TW" altLang="en-US" sz="2400" b="1">
                <a:latin typeface="Times New Roman" pitchFamily="18" charset="0"/>
                <a:ea typeface="細明體" pitchFamily="49" charset="-120"/>
              </a:rPr>
              <a:t>客戶</a:t>
            </a:r>
          </a:p>
        </p:txBody>
      </p:sp>
      <p:sp>
        <p:nvSpPr>
          <p:cNvPr id="1978372" name="Rectangle 4"/>
          <p:cNvSpPr>
            <a:spLocks noChangeArrowheads="1"/>
          </p:cNvSpPr>
          <p:nvPr/>
        </p:nvSpPr>
        <p:spPr bwMode="auto">
          <a:xfrm>
            <a:off x="3048000" y="1600200"/>
            <a:ext cx="152400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zh-TW" altLang="en-US" sz="2400" b="1">
                <a:latin typeface="Times New Roman" pitchFamily="18" charset="0"/>
                <a:ea typeface="細明體" pitchFamily="49" charset="-120"/>
              </a:rPr>
              <a:t>客服人員</a:t>
            </a:r>
          </a:p>
        </p:txBody>
      </p:sp>
      <p:sp>
        <p:nvSpPr>
          <p:cNvPr id="1978373" name="AutoShape 5"/>
          <p:cNvSpPr>
            <a:spLocks noChangeArrowheads="1"/>
          </p:cNvSpPr>
          <p:nvPr/>
        </p:nvSpPr>
        <p:spPr bwMode="auto">
          <a:xfrm>
            <a:off x="1905000" y="2362200"/>
            <a:ext cx="914400" cy="1214438"/>
          </a:xfrm>
          <a:prstGeom prst="can">
            <a:avLst>
              <a:gd name="adj" fmla="val 3320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zh-TW" altLang="en-US" sz="2400" b="1">
                <a:latin typeface="Times New Roman" pitchFamily="18" charset="0"/>
                <a:ea typeface="細明體" pitchFamily="49" charset="-120"/>
              </a:rPr>
              <a:t>客服</a:t>
            </a:r>
          </a:p>
          <a:p>
            <a:pPr algn="ctr">
              <a:defRPr/>
            </a:pPr>
            <a:r>
              <a:rPr kumimoji="0" lang="zh-TW" altLang="en-US" sz="2400" b="1">
                <a:latin typeface="Times New Roman" pitchFamily="18" charset="0"/>
                <a:ea typeface="細明體" pitchFamily="49" charset="-120"/>
              </a:rPr>
              <a:t>紀錄</a:t>
            </a:r>
          </a:p>
        </p:txBody>
      </p:sp>
      <p:sp>
        <p:nvSpPr>
          <p:cNvPr id="1978374" name="AutoShape 6"/>
          <p:cNvSpPr>
            <a:spLocks noChangeArrowheads="1"/>
          </p:cNvSpPr>
          <p:nvPr/>
        </p:nvSpPr>
        <p:spPr bwMode="auto">
          <a:xfrm>
            <a:off x="3276600" y="2514600"/>
            <a:ext cx="1295400" cy="1219200"/>
          </a:xfrm>
          <a:prstGeom prst="flowChartDecision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zh-TW" altLang="en-US" sz="2400" b="1">
                <a:latin typeface="Times New Roman" pitchFamily="18" charset="0"/>
                <a:ea typeface="細明體" pitchFamily="49" charset="-120"/>
              </a:rPr>
              <a:t>確認</a:t>
            </a:r>
          </a:p>
          <a:p>
            <a:pPr algn="ctr">
              <a:defRPr/>
            </a:pPr>
            <a:r>
              <a:rPr kumimoji="0" lang="zh-TW" altLang="en-US" sz="2400" b="1">
                <a:latin typeface="Times New Roman" pitchFamily="18" charset="0"/>
                <a:ea typeface="細明體" pitchFamily="49" charset="-120"/>
              </a:rPr>
              <a:t>問題</a:t>
            </a:r>
          </a:p>
        </p:txBody>
      </p:sp>
      <p:sp>
        <p:nvSpPr>
          <p:cNvPr id="1978375" name="Rectangle 7"/>
          <p:cNvSpPr>
            <a:spLocks noChangeArrowheads="1"/>
          </p:cNvSpPr>
          <p:nvPr/>
        </p:nvSpPr>
        <p:spPr bwMode="auto">
          <a:xfrm>
            <a:off x="6481763" y="2895600"/>
            <a:ext cx="1366837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zh-TW" altLang="en-US" sz="2400" b="1">
                <a:latin typeface="Times New Roman" pitchFamily="18" charset="0"/>
                <a:ea typeface="細明體" pitchFamily="49" charset="-120"/>
              </a:rPr>
              <a:t>系統專員</a:t>
            </a:r>
          </a:p>
        </p:txBody>
      </p:sp>
      <p:sp>
        <p:nvSpPr>
          <p:cNvPr id="1978376" name="Rectangle 8"/>
          <p:cNvSpPr>
            <a:spLocks noChangeArrowheads="1"/>
          </p:cNvSpPr>
          <p:nvPr/>
        </p:nvSpPr>
        <p:spPr bwMode="auto">
          <a:xfrm>
            <a:off x="6477000" y="2362200"/>
            <a:ext cx="137160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zh-TW" altLang="en-US" sz="2400" b="1">
                <a:latin typeface="Times New Roman" pitchFamily="18" charset="0"/>
                <a:ea typeface="細明體" pitchFamily="49" charset="-120"/>
              </a:rPr>
              <a:t>健保單位</a:t>
            </a:r>
          </a:p>
        </p:txBody>
      </p:sp>
      <p:sp>
        <p:nvSpPr>
          <p:cNvPr id="1978377" name="Rectangle 9"/>
          <p:cNvSpPr>
            <a:spLocks noChangeArrowheads="1"/>
          </p:cNvSpPr>
          <p:nvPr/>
        </p:nvSpPr>
        <p:spPr bwMode="auto">
          <a:xfrm>
            <a:off x="6553200" y="5257800"/>
            <a:ext cx="137160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zh-TW" altLang="en-US" sz="2400" b="1">
                <a:latin typeface="Times New Roman" pitchFamily="18" charset="0"/>
                <a:ea typeface="細明體" pitchFamily="49" charset="-120"/>
              </a:rPr>
              <a:t>專案處理</a:t>
            </a:r>
          </a:p>
        </p:txBody>
      </p:sp>
      <p:sp>
        <p:nvSpPr>
          <p:cNvPr id="1978378" name="Rectangle 10"/>
          <p:cNvSpPr>
            <a:spLocks noChangeArrowheads="1"/>
          </p:cNvSpPr>
          <p:nvPr/>
        </p:nvSpPr>
        <p:spPr bwMode="auto">
          <a:xfrm>
            <a:off x="6477000" y="3505200"/>
            <a:ext cx="137160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zh-TW" altLang="en-US" sz="2400" b="1">
                <a:latin typeface="Times New Roman" pitchFamily="18" charset="0"/>
                <a:ea typeface="細明體" pitchFamily="49" charset="-120"/>
              </a:rPr>
              <a:t>其他單位</a:t>
            </a:r>
          </a:p>
        </p:txBody>
      </p:sp>
      <p:sp>
        <p:nvSpPr>
          <p:cNvPr id="1978379" name="Rectangle 11"/>
          <p:cNvSpPr>
            <a:spLocks noChangeArrowheads="1"/>
          </p:cNvSpPr>
          <p:nvPr/>
        </p:nvSpPr>
        <p:spPr bwMode="auto">
          <a:xfrm>
            <a:off x="3276600" y="4343400"/>
            <a:ext cx="137160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zh-TW" altLang="en-US" sz="2400" b="1">
                <a:latin typeface="Times New Roman" pitchFamily="18" charset="0"/>
                <a:ea typeface="細明體" pitchFamily="49" charset="-120"/>
              </a:rPr>
              <a:t>硬體派修</a:t>
            </a:r>
          </a:p>
        </p:txBody>
      </p:sp>
      <p:sp>
        <p:nvSpPr>
          <p:cNvPr id="1978380" name="Rectangle 12"/>
          <p:cNvSpPr>
            <a:spLocks noChangeArrowheads="1"/>
          </p:cNvSpPr>
          <p:nvPr/>
        </p:nvSpPr>
        <p:spPr bwMode="auto">
          <a:xfrm>
            <a:off x="3962400" y="5334000"/>
            <a:ext cx="137160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zh-TW" altLang="en-US" sz="2400" b="1">
                <a:latin typeface="Times New Roman" pitchFamily="18" charset="0"/>
                <a:ea typeface="細明體" pitchFamily="49" charset="-120"/>
              </a:rPr>
              <a:t>專案追蹤</a:t>
            </a:r>
          </a:p>
        </p:txBody>
      </p:sp>
      <p:sp>
        <p:nvSpPr>
          <p:cNvPr id="1978381" name="Rectangle 13"/>
          <p:cNvSpPr>
            <a:spLocks noChangeArrowheads="1"/>
          </p:cNvSpPr>
          <p:nvPr/>
        </p:nvSpPr>
        <p:spPr bwMode="auto">
          <a:xfrm>
            <a:off x="2209800" y="5334000"/>
            <a:ext cx="1371600" cy="457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zh-TW" altLang="en-US" sz="2400" b="1">
                <a:latin typeface="Times New Roman" pitchFamily="18" charset="0"/>
                <a:ea typeface="細明體" pitchFamily="49" charset="-120"/>
              </a:rPr>
              <a:t>結案紀錄</a:t>
            </a:r>
          </a:p>
        </p:txBody>
      </p:sp>
      <p:sp>
        <p:nvSpPr>
          <p:cNvPr id="1978382" name="AutoShape 14"/>
          <p:cNvSpPr>
            <a:spLocks noChangeArrowheads="1"/>
          </p:cNvSpPr>
          <p:nvPr/>
        </p:nvSpPr>
        <p:spPr bwMode="auto">
          <a:xfrm>
            <a:off x="5105400" y="1219200"/>
            <a:ext cx="914400" cy="1214438"/>
          </a:xfrm>
          <a:prstGeom prst="can">
            <a:avLst>
              <a:gd name="adj" fmla="val 33203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zh-TW" altLang="en-US" sz="2400" b="1">
                <a:latin typeface="Times New Roman" pitchFamily="18" charset="0"/>
                <a:ea typeface="細明體" pitchFamily="49" charset="-120"/>
              </a:rPr>
              <a:t>客服</a:t>
            </a:r>
          </a:p>
          <a:p>
            <a:pPr algn="ctr">
              <a:defRPr/>
            </a:pPr>
            <a:r>
              <a:rPr kumimoji="0" lang="zh-TW" altLang="en-US" sz="2400" b="1">
                <a:latin typeface="Times New Roman" pitchFamily="18" charset="0"/>
                <a:ea typeface="細明體" pitchFamily="49" charset="-120"/>
              </a:rPr>
              <a:t>知識</a:t>
            </a:r>
          </a:p>
        </p:txBody>
      </p:sp>
      <p:sp>
        <p:nvSpPr>
          <p:cNvPr id="17425" name="Line 15"/>
          <p:cNvSpPr>
            <a:spLocks noChangeShapeType="1"/>
          </p:cNvSpPr>
          <p:nvPr/>
        </p:nvSpPr>
        <p:spPr bwMode="auto">
          <a:xfrm>
            <a:off x="3886200" y="205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7426" name="Line 16"/>
          <p:cNvSpPr>
            <a:spLocks noChangeShapeType="1"/>
          </p:cNvSpPr>
          <p:nvPr/>
        </p:nvSpPr>
        <p:spPr bwMode="auto">
          <a:xfrm flipH="1">
            <a:off x="2743200" y="1981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7427" name="Line 17"/>
          <p:cNvSpPr>
            <a:spLocks noChangeShapeType="1"/>
          </p:cNvSpPr>
          <p:nvPr/>
        </p:nvSpPr>
        <p:spPr bwMode="auto">
          <a:xfrm>
            <a:off x="39624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7428" name="Line 18"/>
          <p:cNvSpPr>
            <a:spLocks noChangeShapeType="1"/>
          </p:cNvSpPr>
          <p:nvPr/>
        </p:nvSpPr>
        <p:spPr bwMode="auto">
          <a:xfrm>
            <a:off x="4572000" y="3124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7429" name="Line 19"/>
          <p:cNvSpPr>
            <a:spLocks noChangeShapeType="1"/>
          </p:cNvSpPr>
          <p:nvPr/>
        </p:nvSpPr>
        <p:spPr bwMode="auto">
          <a:xfrm>
            <a:off x="7162800" y="411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7430" name="Line 20"/>
          <p:cNvSpPr>
            <a:spLocks noChangeShapeType="1"/>
          </p:cNvSpPr>
          <p:nvPr/>
        </p:nvSpPr>
        <p:spPr bwMode="auto">
          <a:xfrm flipH="1">
            <a:off x="5486400" y="5562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7431" name="Line 21"/>
          <p:cNvSpPr>
            <a:spLocks noChangeShapeType="1"/>
          </p:cNvSpPr>
          <p:nvPr/>
        </p:nvSpPr>
        <p:spPr bwMode="auto">
          <a:xfrm flipH="1">
            <a:off x="3581400" y="5638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7432" name="Line 22"/>
          <p:cNvSpPr>
            <a:spLocks noChangeShapeType="1"/>
          </p:cNvSpPr>
          <p:nvPr/>
        </p:nvSpPr>
        <p:spPr bwMode="auto">
          <a:xfrm>
            <a:off x="4191000" y="480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cxnSp>
        <p:nvCxnSpPr>
          <p:cNvPr id="17433" name="AutoShape 23"/>
          <p:cNvCxnSpPr>
            <a:cxnSpLocks noChangeShapeType="1"/>
            <a:stCxn id="1978379" idx="1"/>
            <a:endCxn id="1978373" idx="3"/>
          </p:cNvCxnSpPr>
          <p:nvPr/>
        </p:nvCxnSpPr>
        <p:spPr bwMode="auto">
          <a:xfrm rot="10800000">
            <a:off x="2362200" y="3576638"/>
            <a:ext cx="914400" cy="9953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434" name="AutoShape 24"/>
          <p:cNvCxnSpPr>
            <a:cxnSpLocks noChangeShapeType="1"/>
            <a:stCxn id="1978381" idx="1"/>
            <a:endCxn id="1978371" idx="2"/>
          </p:cNvCxnSpPr>
          <p:nvPr/>
        </p:nvCxnSpPr>
        <p:spPr bwMode="auto">
          <a:xfrm rot="10800000">
            <a:off x="1752600" y="2057400"/>
            <a:ext cx="457200" cy="3505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7435" name="Line 25"/>
          <p:cNvSpPr>
            <a:spLocks noChangeShapeType="1"/>
          </p:cNvSpPr>
          <p:nvPr/>
        </p:nvSpPr>
        <p:spPr bwMode="auto">
          <a:xfrm>
            <a:off x="6324600" y="2286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7436" name="Line 26"/>
          <p:cNvSpPr>
            <a:spLocks noChangeShapeType="1"/>
          </p:cNvSpPr>
          <p:nvPr/>
        </p:nvSpPr>
        <p:spPr bwMode="auto">
          <a:xfrm>
            <a:off x="6324600" y="4038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7437" name="Line 27"/>
          <p:cNvSpPr>
            <a:spLocks noChangeShapeType="1"/>
          </p:cNvSpPr>
          <p:nvPr/>
        </p:nvSpPr>
        <p:spPr bwMode="auto">
          <a:xfrm flipV="1">
            <a:off x="8001000" y="22860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7438" name="Line 28"/>
          <p:cNvSpPr>
            <a:spLocks noChangeShapeType="1"/>
          </p:cNvSpPr>
          <p:nvPr/>
        </p:nvSpPr>
        <p:spPr bwMode="auto">
          <a:xfrm>
            <a:off x="6324600" y="2286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cxnSp>
        <p:nvCxnSpPr>
          <p:cNvPr id="17439" name="AutoShape 29"/>
          <p:cNvCxnSpPr>
            <a:cxnSpLocks noChangeShapeType="1"/>
            <a:stCxn id="17438" idx="0"/>
            <a:endCxn id="1978382" idx="4"/>
          </p:cNvCxnSpPr>
          <p:nvPr/>
        </p:nvCxnSpPr>
        <p:spPr bwMode="auto">
          <a:xfrm rot="5400000" flipH="1">
            <a:off x="5942806" y="1904207"/>
            <a:ext cx="458787" cy="304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17440" name="Line 30"/>
          <p:cNvSpPr>
            <a:spLocks noChangeShapeType="1"/>
          </p:cNvSpPr>
          <p:nvPr/>
        </p:nvSpPr>
        <p:spPr bwMode="auto">
          <a:xfrm flipV="1">
            <a:off x="2362200" y="4419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7441" name="Line 31"/>
          <p:cNvSpPr>
            <a:spLocks noChangeShapeType="1"/>
          </p:cNvSpPr>
          <p:nvPr/>
        </p:nvSpPr>
        <p:spPr bwMode="auto">
          <a:xfrm>
            <a:off x="2286000" y="1828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7442" name="Line 32"/>
          <p:cNvSpPr>
            <a:spLocks noChangeShapeType="1"/>
          </p:cNvSpPr>
          <p:nvPr/>
        </p:nvSpPr>
        <p:spPr bwMode="auto">
          <a:xfrm>
            <a:off x="4572000" y="182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17443" name="Rectangle 33"/>
          <p:cNvSpPr>
            <a:spLocks noChangeArrowheads="1"/>
          </p:cNvSpPr>
          <p:nvPr/>
        </p:nvSpPr>
        <p:spPr bwMode="auto">
          <a:xfrm>
            <a:off x="1143000" y="2971800"/>
            <a:ext cx="381000" cy="11430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3B3B3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kumimoji="0" lang="zh-TW" altLang="en-US" sz="1600" b="1">
                <a:latin typeface="Times New Roman" pitchFamily="18" charset="0"/>
                <a:ea typeface="細明體" pitchFamily="49" charset="-120"/>
              </a:rPr>
              <a:t>直</a:t>
            </a:r>
          </a:p>
          <a:p>
            <a:pPr algn="ctr"/>
            <a:r>
              <a:rPr kumimoji="0" lang="zh-TW" altLang="en-US" sz="1600" b="1">
                <a:latin typeface="Times New Roman" pitchFamily="18" charset="0"/>
                <a:ea typeface="細明體" pitchFamily="49" charset="-120"/>
              </a:rPr>
              <a:t>接</a:t>
            </a:r>
          </a:p>
          <a:p>
            <a:pPr algn="ctr"/>
            <a:r>
              <a:rPr kumimoji="0" lang="zh-TW" altLang="en-US" sz="1600" b="1">
                <a:latin typeface="Times New Roman" pitchFamily="18" charset="0"/>
                <a:ea typeface="細明體" pitchFamily="49" charset="-120"/>
              </a:rPr>
              <a:t>回</a:t>
            </a:r>
          </a:p>
          <a:p>
            <a:pPr algn="ctr"/>
            <a:r>
              <a:rPr kumimoji="0" lang="zh-TW" altLang="en-US" sz="1600" b="1">
                <a:latin typeface="Times New Roman" pitchFamily="18" charset="0"/>
                <a:ea typeface="細明體" pitchFamily="49" charset="-120"/>
              </a:rPr>
              <a:t>覆</a:t>
            </a:r>
          </a:p>
        </p:txBody>
      </p:sp>
      <p:sp>
        <p:nvSpPr>
          <p:cNvPr id="17444" name="Rectangle 34"/>
          <p:cNvSpPr>
            <a:spLocks noChangeArrowheads="1"/>
          </p:cNvSpPr>
          <p:nvPr/>
        </p:nvSpPr>
        <p:spPr bwMode="auto">
          <a:xfrm>
            <a:off x="4800600" y="2743200"/>
            <a:ext cx="1143000" cy="3048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3B3B3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kumimoji="0" lang="zh-TW" altLang="en-US" sz="1600" b="1">
                <a:latin typeface="Times New Roman" pitchFamily="18" charset="0"/>
                <a:ea typeface="細明體" pitchFamily="49" charset="-120"/>
              </a:rPr>
              <a:t>新系統</a:t>
            </a:r>
            <a:r>
              <a:rPr kumimoji="0" lang="en-US" altLang="zh-TW" sz="1600" b="1">
                <a:latin typeface="Times New Roman" pitchFamily="18" charset="0"/>
                <a:ea typeface="細明體" pitchFamily="49" charset="-120"/>
              </a:rPr>
              <a:t>/</a:t>
            </a:r>
            <a:r>
              <a:rPr kumimoji="0" lang="zh-TW" altLang="en-US" sz="1600" b="1">
                <a:latin typeface="Times New Roman" pitchFamily="18" charset="0"/>
                <a:ea typeface="細明體" pitchFamily="49" charset="-120"/>
              </a:rPr>
              <a:t>法規</a:t>
            </a:r>
          </a:p>
        </p:txBody>
      </p:sp>
      <p:sp>
        <p:nvSpPr>
          <p:cNvPr id="17445" name="Rectangle 35"/>
          <p:cNvSpPr>
            <a:spLocks noChangeArrowheads="1"/>
          </p:cNvSpPr>
          <p:nvPr/>
        </p:nvSpPr>
        <p:spPr bwMode="auto">
          <a:xfrm>
            <a:off x="4038600" y="3886200"/>
            <a:ext cx="1143000" cy="3048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3B3B3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kumimoji="0" lang="zh-TW" altLang="en-US" sz="1600" b="1">
                <a:latin typeface="Times New Roman" pitchFamily="18" charset="0"/>
                <a:ea typeface="細明體" pitchFamily="49" charset="-120"/>
              </a:rPr>
              <a:t>硬體故障</a:t>
            </a:r>
          </a:p>
        </p:txBody>
      </p:sp>
      <p:sp>
        <p:nvSpPr>
          <p:cNvPr id="17446" name="Rectangle 36"/>
          <p:cNvSpPr>
            <a:spLocks noChangeArrowheads="1"/>
          </p:cNvSpPr>
          <p:nvPr/>
        </p:nvSpPr>
        <p:spPr bwMode="auto">
          <a:xfrm>
            <a:off x="6553200" y="4572000"/>
            <a:ext cx="1143000" cy="3048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3B3B3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kumimoji="0" lang="zh-TW" altLang="en-US" sz="1600" b="1">
                <a:latin typeface="Times New Roman" pitchFamily="18" charset="0"/>
                <a:ea typeface="細明體" pitchFamily="49" charset="-120"/>
              </a:rPr>
              <a:t>一週內</a:t>
            </a:r>
          </a:p>
        </p:txBody>
      </p:sp>
      <p:sp>
        <p:nvSpPr>
          <p:cNvPr id="17447" name="Line 38"/>
          <p:cNvSpPr>
            <a:spLocks noChangeShapeType="1"/>
          </p:cNvSpPr>
          <p:nvPr/>
        </p:nvSpPr>
        <p:spPr bwMode="auto">
          <a:xfrm flipH="1">
            <a:off x="3962400" y="3733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cxnSp>
        <p:nvCxnSpPr>
          <p:cNvPr id="17448" name="AutoShape 39"/>
          <p:cNvCxnSpPr>
            <a:cxnSpLocks noChangeShapeType="1"/>
            <a:stCxn id="1978374" idx="2"/>
            <a:endCxn id="17443" idx="3"/>
          </p:cNvCxnSpPr>
          <p:nvPr/>
        </p:nvCxnSpPr>
        <p:spPr bwMode="auto">
          <a:xfrm rot="16200000" flipV="1">
            <a:off x="2628900" y="2438400"/>
            <a:ext cx="190500" cy="2400300"/>
          </a:xfrm>
          <a:prstGeom prst="bentConnector4">
            <a:avLst>
              <a:gd name="adj1" fmla="val -86667"/>
              <a:gd name="adj2" fmla="val 8412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7449" name="AutoShape 40"/>
          <p:cNvCxnSpPr>
            <a:cxnSpLocks noChangeShapeType="1"/>
            <a:stCxn id="17443" idx="1"/>
            <a:endCxn id="1978371" idx="1"/>
          </p:cNvCxnSpPr>
          <p:nvPr/>
        </p:nvCxnSpPr>
        <p:spPr bwMode="auto">
          <a:xfrm rot="10800000" flipH="1">
            <a:off x="1143000" y="1828800"/>
            <a:ext cx="76200" cy="1714500"/>
          </a:xfrm>
          <a:prstGeom prst="bentConnector3">
            <a:avLst>
              <a:gd name="adj1" fmla="val -3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98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45013" y="18211800"/>
              <a:ext cx="0" cy="0"/>
            </p14:xfrm>
          </p:contentPart>
        </mc:Choice>
        <mc:Fallback>
          <p:pic>
            <p:nvPicPr>
              <p:cNvPr id="4098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45013" y="18211800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 smtClean="0"/>
              <a:t>服務單位目前面臨的問題</a:t>
            </a:r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F7409-A9DE-49BD-84C9-A36CD26022E0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1980419" name="AutoShape 3"/>
          <p:cNvSpPr>
            <a:spLocks noChangeArrowheads="1"/>
          </p:cNvSpPr>
          <p:nvPr/>
        </p:nvSpPr>
        <p:spPr bwMode="auto">
          <a:xfrm>
            <a:off x="990600" y="1492250"/>
            <a:ext cx="5789613" cy="57626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 algn="ctr">
            <a:solidFill>
              <a:srgbClr val="003366"/>
            </a:solidFill>
            <a:round/>
            <a:headEnd/>
            <a:tailEnd/>
          </a:ln>
          <a:effectLst>
            <a:outerShdw dist="71842" dir="2700000" algn="ctr" rotWithShape="0">
              <a:srgbClr val="969696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1.客服人員技術門檻高，新進人員無法快速上手</a:t>
            </a:r>
            <a:endParaRPr lang="ja-JP" altLang="en-US" sz="2000">
              <a:solidFill>
                <a:schemeClr val="bg2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980420" name="AutoShape 4"/>
          <p:cNvSpPr>
            <a:spLocks noChangeArrowheads="1"/>
          </p:cNvSpPr>
          <p:nvPr/>
        </p:nvSpPr>
        <p:spPr bwMode="auto">
          <a:xfrm>
            <a:off x="1581150" y="2311400"/>
            <a:ext cx="5789613" cy="57626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 algn="ctr">
            <a:solidFill>
              <a:srgbClr val="006666"/>
            </a:solidFill>
            <a:round/>
            <a:headEnd/>
            <a:tailEnd/>
          </a:ln>
          <a:effectLst>
            <a:outerShdw dist="71842" dir="2700000" algn="ctr" rotWithShape="0">
              <a:srgbClr val="969696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2.</a:t>
            </a:r>
            <a:r>
              <a:rPr lang="zh-TW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客服人員績效難量化與評核</a:t>
            </a:r>
          </a:p>
        </p:txBody>
      </p:sp>
      <p:sp>
        <p:nvSpPr>
          <p:cNvPr id="1980421" name="AutoShape 5"/>
          <p:cNvSpPr>
            <a:spLocks noChangeArrowheads="1"/>
          </p:cNvSpPr>
          <p:nvPr/>
        </p:nvSpPr>
        <p:spPr bwMode="auto">
          <a:xfrm>
            <a:off x="2238375" y="3149600"/>
            <a:ext cx="5789613" cy="57626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 algn="ctr">
            <a:solidFill>
              <a:srgbClr val="008080"/>
            </a:solidFill>
            <a:round/>
            <a:headEnd/>
            <a:tailEnd/>
          </a:ln>
          <a:effectLst>
            <a:outerShdw dist="71842" dir="2700000" algn="ctr" rotWithShape="0">
              <a:srgbClr val="969696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kumimoji="0" lang="en-US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3.服務單位各自訓練，品質不一且訓練成本高</a:t>
            </a:r>
            <a:endParaRPr kumimoji="0" lang="ja-JP" altLang="en-US" sz="2000">
              <a:solidFill>
                <a:schemeClr val="bg2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980422" name="AutoShape 6"/>
          <p:cNvSpPr>
            <a:spLocks noChangeArrowheads="1"/>
          </p:cNvSpPr>
          <p:nvPr/>
        </p:nvSpPr>
        <p:spPr bwMode="auto">
          <a:xfrm>
            <a:off x="2236788" y="3967163"/>
            <a:ext cx="5789612" cy="57626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 algn="ctr">
            <a:solidFill>
              <a:srgbClr val="339933"/>
            </a:solidFill>
            <a:round/>
            <a:headEnd/>
            <a:tailEnd/>
          </a:ln>
          <a:effectLst>
            <a:outerShdw dist="71842" dir="2700000" algn="ctr" rotWithShape="0">
              <a:srgbClr val="969696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4.服務人力與資源無法跨區調度使用</a:t>
            </a:r>
            <a:endParaRPr lang="zh-TW" altLang="en-US" sz="2000">
              <a:solidFill>
                <a:schemeClr val="bg2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87080" name="Rectangle 7"/>
          <p:cNvSpPr>
            <a:spLocks noChangeArrowheads="1"/>
          </p:cNvSpPr>
          <p:nvPr/>
        </p:nvSpPr>
        <p:spPr bwMode="auto">
          <a:xfrm>
            <a:off x="8305800" y="63246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>
                <a:latin typeface="Arial Black" pitchFamily="34" charset="0"/>
                <a:ea typeface="MS PGothic" pitchFamily="34" charset="-128"/>
              </a:rPr>
              <a:t>4</a:t>
            </a:r>
          </a:p>
        </p:txBody>
      </p:sp>
      <p:sp>
        <p:nvSpPr>
          <p:cNvPr id="1980424" name="AutoShape 8"/>
          <p:cNvSpPr>
            <a:spLocks noChangeArrowheads="1"/>
          </p:cNvSpPr>
          <p:nvPr/>
        </p:nvSpPr>
        <p:spPr bwMode="auto">
          <a:xfrm>
            <a:off x="1581150" y="4743450"/>
            <a:ext cx="5789613" cy="57626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 algn="ctr">
            <a:solidFill>
              <a:srgbClr val="339933"/>
            </a:solidFill>
            <a:round/>
            <a:headEnd/>
            <a:tailEnd/>
          </a:ln>
          <a:effectLst>
            <a:outerShdw dist="71842" dir="2700000" algn="ctr" rotWithShape="0">
              <a:srgbClr val="969696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zh-TW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5.</a:t>
            </a:r>
            <a:r>
              <a:rPr lang="zh-TW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新功能設計理念未能傳遞至客服人員並擴及客戶</a:t>
            </a:r>
          </a:p>
        </p:txBody>
      </p:sp>
      <p:sp>
        <p:nvSpPr>
          <p:cNvPr id="1980425" name="AutoShape 9"/>
          <p:cNvSpPr>
            <a:spLocks noChangeArrowheads="1"/>
          </p:cNvSpPr>
          <p:nvPr/>
        </p:nvSpPr>
        <p:spPr bwMode="auto">
          <a:xfrm>
            <a:off x="990600" y="5511800"/>
            <a:ext cx="5789613" cy="57626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 algn="ctr">
            <a:solidFill>
              <a:srgbClr val="339933"/>
            </a:solidFill>
            <a:round/>
            <a:headEnd/>
            <a:tailEnd/>
          </a:ln>
          <a:effectLst>
            <a:outerShdw dist="71842" dir="2700000" algn="ctr" rotWithShape="0">
              <a:srgbClr val="969696"/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6.客服所需掌握的資訊非常多，人員負荷超載</a:t>
            </a:r>
            <a:endParaRPr lang="zh-TW" altLang="en-US" sz="2000">
              <a:solidFill>
                <a:schemeClr val="bg2"/>
              </a:solidFill>
              <a:latin typeface="Arial" pitchFamily="34" charset="0"/>
              <a:ea typeface="標楷體" pitchFamily="65" charset="-12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4047DD-0D47-4191-A59E-D2DFDD07F59A}" type="slidenum">
              <a:rPr lang="en-US" altLang="zh-TW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1981442" name="Rectangle 2"/>
          <p:cNvSpPr>
            <a:spLocks noChangeArrowheads="1"/>
          </p:cNvSpPr>
          <p:nvPr/>
        </p:nvSpPr>
        <p:spPr bwMode="auto">
          <a:xfrm>
            <a:off x="457200" y="230188"/>
            <a:ext cx="82296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zh-TW" altLang="en-US" sz="45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MS Gothic" pitchFamily="49" charset="-128"/>
              </a:rPr>
              <a:t>技術理論研究參考</a:t>
            </a:r>
          </a:p>
        </p:txBody>
      </p:sp>
      <p:sp>
        <p:nvSpPr>
          <p:cNvPr id="1981443" name="AutoShape 3"/>
          <p:cNvSpPr>
            <a:spLocks noChangeAspect="1" noChangeArrowheads="1"/>
          </p:cNvSpPr>
          <p:nvPr/>
        </p:nvSpPr>
        <p:spPr bwMode="auto">
          <a:xfrm>
            <a:off x="4143375" y="3352800"/>
            <a:ext cx="1800225" cy="78105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solidFill>
              <a:srgbClr val="009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rPr>
              <a:t>知識缺口</a:t>
            </a:r>
          </a:p>
        </p:txBody>
      </p:sp>
      <p:sp>
        <p:nvSpPr>
          <p:cNvPr id="1981444" name="AutoShape 4"/>
          <p:cNvSpPr>
            <a:spLocks noChangeArrowheads="1"/>
          </p:cNvSpPr>
          <p:nvPr/>
        </p:nvSpPr>
        <p:spPr bwMode="auto">
          <a:xfrm>
            <a:off x="3179763" y="3314700"/>
            <a:ext cx="762000" cy="865188"/>
          </a:xfrm>
          <a:prstGeom prst="rightArrow">
            <a:avLst>
              <a:gd name="adj1" fmla="val 50093"/>
              <a:gd name="adj2" fmla="val 39310"/>
            </a:avLst>
          </a:prstGeom>
          <a:solidFill>
            <a:srgbClr val="CC0066">
              <a:alpha val="84000"/>
            </a:srgbClr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981445" name="AutoShape 5"/>
          <p:cNvSpPr>
            <a:spLocks noChangeArrowheads="1"/>
          </p:cNvSpPr>
          <p:nvPr/>
        </p:nvSpPr>
        <p:spPr bwMode="auto">
          <a:xfrm>
            <a:off x="685800" y="1828800"/>
            <a:ext cx="2120900" cy="1079500"/>
          </a:xfrm>
          <a:prstGeom prst="roundRect">
            <a:avLst>
              <a:gd name="adj" fmla="val 8690"/>
            </a:avLst>
          </a:prstGeom>
          <a:solidFill>
            <a:srgbClr val="FFCC66"/>
          </a:solidFill>
          <a:ln w="19050" algn="ctr">
            <a:noFill/>
            <a:round/>
            <a:headEnd/>
            <a:tailEnd/>
          </a:ln>
          <a:effectLst>
            <a:outerShdw dist="107763" dir="2700000" algn="ctr" rotWithShape="0">
              <a:srgbClr val="777777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zh-TW" altLang="en-US" sz="2000" b="1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系統思考圖</a:t>
            </a:r>
          </a:p>
        </p:txBody>
      </p:sp>
      <p:sp>
        <p:nvSpPr>
          <p:cNvPr id="1981446" name="AutoShape 6"/>
          <p:cNvSpPr>
            <a:spLocks noChangeArrowheads="1"/>
          </p:cNvSpPr>
          <p:nvPr/>
        </p:nvSpPr>
        <p:spPr bwMode="auto">
          <a:xfrm rot="-1776537">
            <a:off x="3213100" y="4700588"/>
            <a:ext cx="749300" cy="722312"/>
          </a:xfrm>
          <a:prstGeom prst="rightArrow">
            <a:avLst>
              <a:gd name="adj1" fmla="val 49889"/>
              <a:gd name="adj2" fmla="val 49909"/>
            </a:avLst>
          </a:prstGeom>
          <a:solidFill>
            <a:srgbClr val="CC0066">
              <a:alpha val="84000"/>
            </a:srgbClr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981447" name="AutoShape 7"/>
          <p:cNvSpPr>
            <a:spLocks noChangeArrowheads="1"/>
          </p:cNvSpPr>
          <p:nvPr/>
        </p:nvSpPr>
        <p:spPr bwMode="auto">
          <a:xfrm rot="1776537" flipV="1">
            <a:off x="3219450" y="2220913"/>
            <a:ext cx="706438" cy="722312"/>
          </a:xfrm>
          <a:prstGeom prst="rightArrow">
            <a:avLst>
              <a:gd name="adj1" fmla="val 49889"/>
              <a:gd name="adj2" fmla="val 48111"/>
            </a:avLst>
          </a:prstGeom>
          <a:solidFill>
            <a:srgbClr val="CC0066">
              <a:alpha val="84000"/>
            </a:srgbClr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981448" name="AutoShape 8"/>
          <p:cNvSpPr>
            <a:spLocks noChangeArrowheads="1"/>
          </p:cNvSpPr>
          <p:nvPr/>
        </p:nvSpPr>
        <p:spPr bwMode="auto">
          <a:xfrm>
            <a:off x="698500" y="3162300"/>
            <a:ext cx="2120900" cy="1079500"/>
          </a:xfrm>
          <a:prstGeom prst="roundRect">
            <a:avLst>
              <a:gd name="adj" fmla="val 8690"/>
            </a:avLst>
          </a:prstGeom>
          <a:solidFill>
            <a:srgbClr val="FFCC66"/>
          </a:solidFill>
          <a:ln w="19050" algn="ctr">
            <a:noFill/>
            <a:round/>
            <a:headEnd/>
            <a:tailEnd/>
          </a:ln>
          <a:effectLst>
            <a:outerShdw dist="107763" dir="2700000" algn="ctr" rotWithShape="0">
              <a:srgbClr val="777777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zh-TW" altLang="en-US" sz="2000" b="1">
                <a:solidFill>
                  <a:schemeClr val="bg1"/>
                </a:solidFill>
                <a:latin typeface="Arial" pitchFamily="34" charset="0"/>
                <a:ea typeface="標楷體" pitchFamily="65" charset="-120"/>
              </a:rPr>
              <a:t>知識盤點分析</a:t>
            </a:r>
          </a:p>
        </p:txBody>
      </p:sp>
      <p:sp>
        <p:nvSpPr>
          <p:cNvPr id="1981449" name="AutoShape 9"/>
          <p:cNvSpPr>
            <a:spLocks noChangeArrowheads="1"/>
          </p:cNvSpPr>
          <p:nvPr/>
        </p:nvSpPr>
        <p:spPr bwMode="auto">
          <a:xfrm>
            <a:off x="698500" y="4610100"/>
            <a:ext cx="2120900" cy="1079500"/>
          </a:xfrm>
          <a:prstGeom prst="roundRect">
            <a:avLst>
              <a:gd name="adj" fmla="val 8690"/>
            </a:avLst>
          </a:prstGeom>
          <a:solidFill>
            <a:srgbClr val="FFCC66"/>
          </a:solidFill>
          <a:ln w="19050" algn="ctr">
            <a:noFill/>
            <a:round/>
            <a:headEnd/>
            <a:tailEnd/>
          </a:ln>
          <a:effectLst>
            <a:outerShdw dist="107763" dir="2700000" algn="ctr" rotWithShape="0">
              <a:srgbClr val="777777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TW" sz="2000" b="1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SWOT</a:t>
            </a:r>
            <a:r>
              <a:rPr lang="zh-TW" altLang="en-US" sz="2000" b="1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分析</a:t>
            </a:r>
          </a:p>
        </p:txBody>
      </p:sp>
      <p:sp>
        <p:nvSpPr>
          <p:cNvPr id="1981450" name="AutoShape 10"/>
          <p:cNvSpPr>
            <a:spLocks noChangeAspect="1" noChangeArrowheads="1"/>
          </p:cNvSpPr>
          <p:nvPr/>
        </p:nvSpPr>
        <p:spPr bwMode="auto">
          <a:xfrm>
            <a:off x="7086600" y="3371850"/>
            <a:ext cx="1800225" cy="78105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 algn="ctr">
            <a:solidFill>
              <a:srgbClr val="009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標楷體" pitchFamily="65" charset="-120"/>
              </a:rPr>
              <a:t>彌補方案</a:t>
            </a:r>
          </a:p>
        </p:txBody>
      </p:sp>
      <p:sp>
        <p:nvSpPr>
          <p:cNvPr id="1981451" name="AutoShape 11"/>
          <p:cNvSpPr>
            <a:spLocks noChangeArrowheads="1"/>
          </p:cNvSpPr>
          <p:nvPr/>
        </p:nvSpPr>
        <p:spPr bwMode="auto">
          <a:xfrm>
            <a:off x="6096000" y="3276600"/>
            <a:ext cx="762000" cy="865188"/>
          </a:xfrm>
          <a:prstGeom prst="rightArrow">
            <a:avLst>
              <a:gd name="adj1" fmla="val 50093"/>
              <a:gd name="adj2" fmla="val 39310"/>
            </a:avLst>
          </a:prstGeom>
          <a:solidFill>
            <a:srgbClr val="CC0066">
              <a:alpha val="84000"/>
            </a:srgbClr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3112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8000" smtClean="0"/>
              <a:t>系統思考圖分析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/>
              <a:t>技術理論研究參考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公司業績成長上限圖</a:t>
            </a: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73E65-FA4C-4C17-A772-05DF76A50011}" type="slidenum">
              <a:rPr lang="en-US" altLang="zh-TW"/>
              <a:pPr>
                <a:defRPr/>
              </a:pPr>
              <a:t>18</a:t>
            </a:fld>
            <a:endParaRPr lang="en-US" altLang="zh-TW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1025" y="1976438"/>
            <a:ext cx="7981950" cy="3910012"/>
            <a:chOff x="366" y="1245"/>
            <a:chExt cx="5028" cy="2463"/>
          </a:xfrm>
        </p:grpSpPr>
        <p:pic>
          <p:nvPicPr>
            <p:cNvPr id="390149" name="Picture 4" descr="HS5ClipImage_42af921a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" y="1484"/>
              <a:ext cx="5028" cy="19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90150" name="Rectangle 5"/>
            <p:cNvSpPr>
              <a:spLocks noChangeArrowheads="1"/>
            </p:cNvSpPr>
            <p:nvPr/>
          </p:nvSpPr>
          <p:spPr bwMode="auto">
            <a:xfrm>
              <a:off x="366" y="1245"/>
              <a:ext cx="5026" cy="24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390151" name="Rectangle 6"/>
            <p:cNvSpPr>
              <a:spLocks noChangeArrowheads="1"/>
            </p:cNvSpPr>
            <p:nvPr/>
          </p:nvSpPr>
          <p:spPr bwMode="auto">
            <a:xfrm>
              <a:off x="366" y="3468"/>
              <a:ext cx="5026" cy="24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如何提升客服滿意度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24B72-1B34-4537-BFB1-8F9B73B02909}" type="slidenum">
              <a:rPr lang="en-US" altLang="zh-TW"/>
              <a:pPr>
                <a:defRPr/>
              </a:pPr>
              <a:t>19</a:t>
            </a:fld>
            <a:endParaRPr lang="en-US" altLang="zh-TW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44675" y="1257300"/>
            <a:ext cx="5575300" cy="5276850"/>
            <a:chOff x="1162" y="792"/>
            <a:chExt cx="3512" cy="3324"/>
          </a:xfrm>
        </p:grpSpPr>
        <p:pic>
          <p:nvPicPr>
            <p:cNvPr id="391173" name="Picture 4" descr="HS5ClipImage_42ad382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62" y="888"/>
              <a:ext cx="3512" cy="31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91174" name="Rectangle 5"/>
            <p:cNvSpPr>
              <a:spLocks noChangeArrowheads="1"/>
            </p:cNvSpPr>
            <p:nvPr/>
          </p:nvSpPr>
          <p:spPr bwMode="auto">
            <a:xfrm>
              <a:off x="1170" y="792"/>
              <a:ext cx="34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391175" name="Rectangle 6"/>
            <p:cNvSpPr>
              <a:spLocks noChangeArrowheads="1"/>
            </p:cNvSpPr>
            <p:nvPr/>
          </p:nvSpPr>
          <p:spPr bwMode="auto">
            <a:xfrm>
              <a:off x="1170" y="4020"/>
              <a:ext cx="34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0813" cy="8239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latin typeface="Arial Black" pitchFamily="34" charset="0"/>
              </a:rPr>
              <a:t>Agenda</a:t>
            </a:r>
            <a:r>
              <a:rPr lang="en-US" altLang="zh-TW" sz="4800" b="1" smtClean="0"/>
              <a:t> </a:t>
            </a:r>
          </a:p>
        </p:txBody>
      </p:sp>
      <p:sp>
        <p:nvSpPr>
          <p:cNvPr id="1953795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295400"/>
            <a:ext cx="4876800" cy="4800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個案公司簡介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背景說明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現況分析</a:t>
            </a:r>
            <a:endParaRPr lang="zh-TW" altLang="en-US" sz="24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系統思考圖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altLang="zh-TW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CSF</a:t>
            </a:r>
            <a:r>
              <a:rPr lang="zh-TW" alt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分析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知識盤點與屬性分析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確認知識缺口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知識缺口彌補執行方案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知識管理程序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策略執行評估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展望</a:t>
            </a:r>
            <a:endParaRPr lang="zh-TW" altLang="en-US" sz="24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728CD-2DEF-4D92-AED9-056540A68D80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問卷訪查</a:t>
            </a:r>
          </a:p>
        </p:txBody>
      </p:sp>
      <p:sp>
        <p:nvSpPr>
          <p:cNvPr id="392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目的：避免系統基模的推論掉入套招式的陷阱</a:t>
            </a:r>
          </a:p>
          <a:p>
            <a:pPr eaLnBrk="1" hangingPunct="1"/>
            <a:r>
              <a:rPr lang="zh-TW" altLang="en-US" smtClean="0"/>
              <a:t>作法：以問卷方式調查公司同仁對公司業績成長上限的看法，於問卷設計上酌以安慰劑式的問題</a:t>
            </a:r>
          </a:p>
          <a:p>
            <a:pPr eaLnBrk="1" hangingPunct="1"/>
            <a:endParaRPr lang="zh-TW" altLang="en-US" smtClean="0"/>
          </a:p>
          <a:p>
            <a:pPr eaLnBrk="1" hangingPunct="1"/>
            <a:endParaRPr lang="en-US" altLang="zh-TW" smtClean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73D5B-10A4-4107-816B-8084C82D62A9}" type="slidenum">
              <a:rPr lang="en-US" altLang="zh-TW"/>
              <a:pPr>
                <a:defRPr/>
              </a:pPr>
              <a:t>20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問卷題型</a:t>
            </a:r>
          </a:p>
        </p:txBody>
      </p:sp>
      <p:sp>
        <p:nvSpPr>
          <p:cNvPr id="393220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447800"/>
            <a:ext cx="6781800" cy="4119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mtClean="0"/>
              <a:t>包括三個構面共</a:t>
            </a:r>
            <a:r>
              <a:rPr lang="en-US" altLang="zh-TW" smtClean="0"/>
              <a:t>8</a:t>
            </a:r>
            <a:r>
              <a:rPr lang="zh-TW" altLang="en-US" smtClean="0"/>
              <a:t>個問題；分別為</a:t>
            </a:r>
          </a:p>
          <a:p>
            <a:pPr eaLnBrk="1" hangingPunct="1"/>
            <a:r>
              <a:rPr lang="en-US" altLang="zh-TW" smtClean="0"/>
              <a:t>『</a:t>
            </a:r>
            <a:r>
              <a:rPr lang="zh-TW" altLang="en-US" smtClean="0"/>
              <a:t>公司營業狀況</a:t>
            </a:r>
            <a:r>
              <a:rPr lang="en-US" altLang="zh-TW" smtClean="0"/>
              <a:t>』2</a:t>
            </a:r>
            <a:r>
              <a:rPr lang="zh-TW" altLang="en-US" smtClean="0"/>
              <a:t>題</a:t>
            </a:r>
          </a:p>
          <a:p>
            <a:pPr eaLnBrk="1" hangingPunct="1"/>
            <a:r>
              <a:rPr lang="en-US" altLang="zh-TW" smtClean="0"/>
              <a:t>『</a:t>
            </a:r>
            <a:r>
              <a:rPr lang="zh-TW" altLang="en-US" smtClean="0"/>
              <a:t>公司與競爭對手優勢</a:t>
            </a:r>
            <a:r>
              <a:rPr lang="en-US" altLang="zh-TW" smtClean="0"/>
              <a:t>』3</a:t>
            </a:r>
            <a:r>
              <a:rPr lang="zh-TW" altLang="en-US" smtClean="0"/>
              <a:t>題</a:t>
            </a:r>
          </a:p>
          <a:p>
            <a:pPr eaLnBrk="1" hangingPunct="1"/>
            <a:r>
              <a:rPr lang="en-US" altLang="zh-TW" smtClean="0"/>
              <a:t>『</a:t>
            </a:r>
            <a:r>
              <a:rPr lang="zh-TW" altLang="en-US" smtClean="0"/>
              <a:t>提升公司業績</a:t>
            </a:r>
            <a:r>
              <a:rPr lang="en-US" altLang="zh-TW" smtClean="0"/>
              <a:t>』3</a:t>
            </a:r>
            <a:r>
              <a:rPr lang="zh-TW" altLang="en-US" smtClean="0"/>
              <a:t>題</a:t>
            </a:r>
          </a:p>
          <a:p>
            <a:pPr eaLnBrk="1" hangingPunct="1">
              <a:buFontTx/>
              <a:buNone/>
            </a:pPr>
            <a:r>
              <a:rPr lang="zh-TW" altLang="en-US" smtClean="0"/>
              <a:t>主要以</a:t>
            </a:r>
            <a:r>
              <a:rPr lang="en-US" altLang="zh-TW" smtClean="0"/>
              <a:t>『</a:t>
            </a:r>
            <a:r>
              <a:rPr lang="zh-TW" altLang="en-US" smtClean="0"/>
              <a:t>提升公司業績</a:t>
            </a:r>
            <a:r>
              <a:rPr lang="en-US" altLang="zh-TW" smtClean="0"/>
              <a:t>』3</a:t>
            </a:r>
            <a:r>
              <a:rPr lang="zh-TW" altLang="en-US" smtClean="0"/>
              <a:t>題做為印證公司業績成長上限是否如系統思考圖推論於”客服管理問題”增加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E00CF-C742-4389-9591-F8A597B44400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問卷調查內容</a:t>
            </a:r>
          </a:p>
        </p:txBody>
      </p:sp>
      <p:sp>
        <p:nvSpPr>
          <p:cNvPr id="394244" name="Rectangle 3"/>
          <p:cNvSpPr>
            <a:spLocks noGrp="1" noChangeArrowheads="1"/>
          </p:cNvSpPr>
          <p:nvPr>
            <p:ph idx="1"/>
          </p:nvPr>
        </p:nvSpPr>
        <p:spPr>
          <a:xfrm>
            <a:off x="687388" y="1295400"/>
            <a:ext cx="7770812" cy="5029200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endParaRPr lang="en-US" altLang="zh-TW" sz="17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zh-TW" altLang="en-US" sz="1700" smtClean="0">
                <a:solidFill>
                  <a:schemeClr val="bg1"/>
                </a:solidFill>
              </a:rPr>
              <a:t>一、就您的了解，我們公司在醫療資訊系統的市場佔有率是多少？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zh-TW" altLang="en-US" sz="1700" smtClean="0">
                <a:solidFill>
                  <a:schemeClr val="bg1"/>
                </a:solidFill>
              </a:rPr>
              <a:t>	    中醫：　　　％，西醫：　　　％，牙醫：　　　％，藥局：　　　％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zh-TW" altLang="en-US" sz="1700" smtClean="0">
                <a:solidFill>
                  <a:schemeClr val="bg1"/>
                </a:solidFill>
              </a:rPr>
              <a:t>	各業類的主要競爭對手公司名稱是？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zh-TW" altLang="en-US" sz="1700" smtClean="0">
                <a:solidFill>
                  <a:schemeClr val="bg1"/>
                </a:solidFill>
              </a:rPr>
              <a:t>	    中醫：　　　　　西醫：　　　　　牙醫：　　　　　藥局：　　　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zh-TW" altLang="en-US" sz="1700" smtClean="0">
                <a:solidFill>
                  <a:schemeClr val="bg1"/>
                </a:solidFill>
              </a:rPr>
              <a:t>二、就您的了解，公司營業收入的來源比例各是多少？（請填百分比）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zh-TW" altLang="en-US" sz="1700" smtClean="0">
                <a:solidFill>
                  <a:schemeClr val="bg1"/>
                </a:solidFill>
              </a:rPr>
              <a:t>三、您認為公司的競爭優勢是什麼？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zh-TW" altLang="en-US" sz="1700" smtClean="0">
                <a:solidFill>
                  <a:schemeClr val="bg1"/>
                </a:solidFill>
              </a:rPr>
              <a:t>四、您認為客戶為何選擇我們公司的產品？客戶重視的關鍵原因為何？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zh-TW" altLang="en-US" sz="1700" smtClean="0">
                <a:solidFill>
                  <a:schemeClr val="bg1"/>
                </a:solidFill>
              </a:rPr>
              <a:t>五、若客戶選擇競爭對手的產品，您認為客戶決定的關鍵原因為何？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zh-TW" altLang="en-US" sz="1700" smtClean="0">
                <a:solidFill>
                  <a:schemeClr val="bg1"/>
                </a:solidFill>
              </a:rPr>
              <a:t>六、您最近聽到客戶對公司滿意或不滿意的事情是？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zh-TW" altLang="en-US" sz="1700" smtClean="0">
                <a:solidFill>
                  <a:schemeClr val="bg1"/>
                </a:solidFill>
              </a:rPr>
              <a:t>七、若為了提升公司營收增加業績，您認為公司應加強那一部份？為什麼？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zh-TW" altLang="en-US" sz="1700" smtClean="0">
                <a:solidFill>
                  <a:schemeClr val="bg1"/>
                </a:solidFill>
              </a:rPr>
              <a:t>八、您認為若要提高公司產品市場佔有率，下列事項重要性的先後順為何？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zh-TW" altLang="en-US" sz="1700" smtClean="0">
                <a:solidFill>
                  <a:schemeClr val="bg1"/>
                </a:solidFill>
              </a:rPr>
              <a:t>      （請標示</a:t>
            </a:r>
            <a:r>
              <a:rPr lang="en-US" altLang="zh-TW" sz="1700" smtClean="0">
                <a:solidFill>
                  <a:schemeClr val="bg1"/>
                </a:solidFill>
              </a:rPr>
              <a:t>1</a:t>
            </a:r>
            <a:r>
              <a:rPr lang="zh-TW" altLang="en-US" sz="1700" smtClean="0">
                <a:solidFill>
                  <a:schemeClr val="bg1"/>
                </a:solidFill>
              </a:rPr>
              <a:t>～</a:t>
            </a:r>
            <a:r>
              <a:rPr lang="en-US" altLang="zh-TW" sz="1700" smtClean="0">
                <a:solidFill>
                  <a:schemeClr val="bg1"/>
                </a:solidFill>
              </a:rPr>
              <a:t>5</a:t>
            </a:r>
            <a:r>
              <a:rPr lang="zh-TW" altLang="en-US" sz="1700" smtClean="0">
                <a:solidFill>
                  <a:schemeClr val="bg1"/>
                </a:solidFill>
              </a:rPr>
              <a:t>，”</a:t>
            </a:r>
            <a:r>
              <a:rPr lang="en-US" altLang="zh-TW" sz="1700" smtClean="0">
                <a:solidFill>
                  <a:schemeClr val="bg1"/>
                </a:solidFill>
              </a:rPr>
              <a:t>1”</a:t>
            </a:r>
            <a:r>
              <a:rPr lang="zh-TW" altLang="en-US" sz="1700" smtClean="0">
                <a:solidFill>
                  <a:schemeClr val="bg1"/>
                </a:solidFill>
              </a:rPr>
              <a:t>表示最優先，”</a:t>
            </a:r>
            <a:r>
              <a:rPr lang="en-US" altLang="zh-TW" sz="1700" smtClean="0">
                <a:solidFill>
                  <a:schemeClr val="bg1"/>
                </a:solidFill>
              </a:rPr>
              <a:t>2”</a:t>
            </a:r>
            <a:r>
              <a:rPr lang="zh-TW" altLang="en-US" sz="1700" smtClean="0">
                <a:solidFill>
                  <a:schemeClr val="bg1"/>
                </a:solidFill>
              </a:rPr>
              <a:t>表次優先，類推到”</a:t>
            </a:r>
            <a:r>
              <a:rPr lang="en-US" altLang="zh-TW" sz="1700" smtClean="0">
                <a:solidFill>
                  <a:schemeClr val="bg1"/>
                </a:solidFill>
              </a:rPr>
              <a:t>5”</a:t>
            </a:r>
            <a:r>
              <a:rPr lang="zh-TW" altLang="en-US" sz="1700" smtClean="0">
                <a:solidFill>
                  <a:schemeClr val="bg1"/>
                </a:solidFill>
              </a:rPr>
              <a:t>較不優先）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zh-TW" altLang="en-US" sz="1700" smtClean="0">
                <a:solidFill>
                  <a:schemeClr val="bg1"/>
                </a:solidFill>
              </a:rPr>
              <a:t>       </a:t>
            </a:r>
            <a:r>
              <a:rPr lang="en-US" altLang="zh-TW" sz="1700" smtClean="0">
                <a:solidFill>
                  <a:schemeClr val="bg1"/>
                </a:solidFill>
              </a:rPr>
              <a:t>(  )</a:t>
            </a:r>
            <a:r>
              <a:rPr lang="zh-TW" altLang="en-US" sz="1700" smtClean="0">
                <a:solidFill>
                  <a:schemeClr val="bg1"/>
                </a:solidFill>
              </a:rPr>
              <a:t>軟體維護服務  </a:t>
            </a:r>
            <a:r>
              <a:rPr lang="en-US" altLang="zh-TW" sz="1700" smtClean="0">
                <a:solidFill>
                  <a:schemeClr val="bg1"/>
                </a:solidFill>
              </a:rPr>
              <a:t>(  )</a:t>
            </a:r>
            <a:r>
              <a:rPr lang="zh-TW" altLang="en-US" sz="1700" smtClean="0">
                <a:solidFill>
                  <a:schemeClr val="bg1"/>
                </a:solidFill>
              </a:rPr>
              <a:t>硬體維護服務 </a:t>
            </a:r>
            <a:r>
              <a:rPr lang="en-US" altLang="zh-TW" sz="1700" smtClean="0">
                <a:solidFill>
                  <a:schemeClr val="bg1"/>
                </a:solidFill>
              </a:rPr>
              <a:t>(  )</a:t>
            </a:r>
            <a:r>
              <a:rPr lang="zh-TW" altLang="en-US" sz="1700" smtClean="0">
                <a:solidFill>
                  <a:schemeClr val="bg1"/>
                </a:solidFill>
              </a:rPr>
              <a:t>產品價格  </a:t>
            </a:r>
            <a:r>
              <a:rPr lang="en-US" altLang="zh-TW" sz="1700" smtClean="0">
                <a:solidFill>
                  <a:schemeClr val="bg1"/>
                </a:solidFill>
              </a:rPr>
              <a:t>(  )</a:t>
            </a:r>
            <a:r>
              <a:rPr lang="zh-TW" altLang="en-US" sz="1700" smtClean="0">
                <a:solidFill>
                  <a:schemeClr val="bg1"/>
                </a:solidFill>
              </a:rPr>
              <a:t>產品功能  </a:t>
            </a:r>
            <a:r>
              <a:rPr lang="en-US" altLang="zh-TW" sz="1700" smtClean="0">
                <a:solidFill>
                  <a:schemeClr val="bg1"/>
                </a:solidFill>
              </a:rPr>
              <a:t>(  )</a:t>
            </a:r>
            <a:r>
              <a:rPr lang="zh-TW" altLang="en-US" sz="1700" smtClean="0">
                <a:solidFill>
                  <a:schemeClr val="bg1"/>
                </a:solidFill>
              </a:rPr>
              <a:t>行銷活動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n-US" altLang="zh-TW" sz="1700" smtClean="0">
                <a:solidFill>
                  <a:schemeClr val="bg1"/>
                </a:solidFill>
              </a:rPr>
              <a:t>※</a:t>
            </a:r>
            <a:r>
              <a:rPr lang="zh-TW" altLang="en-US" sz="1700" smtClean="0">
                <a:solidFill>
                  <a:schemeClr val="bg1"/>
                </a:solidFill>
              </a:rPr>
              <a:t>您於公司的資歷是？ □ </a:t>
            </a:r>
            <a:r>
              <a:rPr lang="en-US" altLang="zh-TW" sz="1700" smtClean="0">
                <a:solidFill>
                  <a:schemeClr val="bg1"/>
                </a:solidFill>
              </a:rPr>
              <a:t>1</a:t>
            </a:r>
            <a:r>
              <a:rPr lang="zh-TW" altLang="en-US" sz="1700" smtClean="0">
                <a:solidFill>
                  <a:schemeClr val="bg1"/>
                </a:solidFill>
              </a:rPr>
              <a:t>年內　　□ </a:t>
            </a:r>
            <a:r>
              <a:rPr lang="en-US" altLang="zh-TW" sz="1700" smtClean="0">
                <a:solidFill>
                  <a:schemeClr val="bg1"/>
                </a:solidFill>
              </a:rPr>
              <a:t>1</a:t>
            </a:r>
            <a:r>
              <a:rPr lang="zh-TW" altLang="en-US" sz="1700" smtClean="0">
                <a:solidFill>
                  <a:schemeClr val="bg1"/>
                </a:solidFill>
              </a:rPr>
              <a:t>～</a:t>
            </a:r>
            <a:r>
              <a:rPr lang="en-US" altLang="zh-TW" sz="1700" smtClean="0">
                <a:solidFill>
                  <a:schemeClr val="bg1"/>
                </a:solidFill>
              </a:rPr>
              <a:t>3</a:t>
            </a:r>
            <a:r>
              <a:rPr lang="zh-TW" altLang="en-US" sz="1700" smtClean="0">
                <a:solidFill>
                  <a:schemeClr val="bg1"/>
                </a:solidFill>
              </a:rPr>
              <a:t>年　　□ </a:t>
            </a:r>
            <a:r>
              <a:rPr lang="en-US" altLang="zh-TW" sz="1700" smtClean="0">
                <a:solidFill>
                  <a:schemeClr val="bg1"/>
                </a:solidFill>
              </a:rPr>
              <a:t>4</a:t>
            </a:r>
            <a:r>
              <a:rPr lang="zh-TW" altLang="en-US" sz="1700" smtClean="0">
                <a:solidFill>
                  <a:schemeClr val="bg1"/>
                </a:solidFill>
              </a:rPr>
              <a:t>年以上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n-US" altLang="zh-TW" sz="1700" smtClean="0">
                <a:solidFill>
                  <a:schemeClr val="bg1"/>
                </a:solidFill>
              </a:rPr>
              <a:t>※</a:t>
            </a:r>
            <a:r>
              <a:rPr lang="zh-TW" altLang="en-US" sz="1700" smtClean="0">
                <a:solidFill>
                  <a:schemeClr val="bg1"/>
                </a:solidFill>
              </a:rPr>
              <a:t>您工作屬性是？□業務組  □客輔組  □系統部  □行政部  □客服部  □行銷部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ABE9B-3E16-4997-883B-27FB242A1998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問卷分佈概述調查</a:t>
            </a:r>
          </a:p>
        </p:txBody>
      </p:sp>
      <p:graphicFrame>
        <p:nvGraphicFramePr>
          <p:cNvPr id="1988611" name="Group 3"/>
          <p:cNvGraphicFramePr>
            <a:graphicFrameLocks noGrp="1"/>
          </p:cNvGraphicFramePr>
          <p:nvPr>
            <p:ph idx="1"/>
          </p:nvPr>
        </p:nvGraphicFramePr>
        <p:xfrm>
          <a:off x="687388" y="1371600"/>
          <a:ext cx="7770812" cy="3866137"/>
        </p:xfrm>
        <a:graphic>
          <a:graphicData uri="http://schemas.openxmlformats.org/drawingml/2006/table">
            <a:tbl>
              <a:tblPr/>
              <a:tblGrid>
                <a:gridCol w="2590800"/>
                <a:gridCol w="2589212"/>
                <a:gridCol w="2590800"/>
              </a:tblGrid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項目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人數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百分比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%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年資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4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年以上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100%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職位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主管職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100%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單位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業務組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行銷部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客輔組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系統部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行政部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客服部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42.84%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14.29%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14.29%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14.29%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14.29%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CF6CC-5EE3-419E-A9E3-1FB365E8F767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395290" name="Text Box 25"/>
          <p:cNvSpPr txBox="1">
            <a:spLocks noChangeArrowheads="1"/>
          </p:cNvSpPr>
          <p:nvPr/>
        </p:nvSpPr>
        <p:spPr bwMode="auto">
          <a:xfrm>
            <a:off x="685800" y="51816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>
                <a:ea typeface="標楷體" pitchFamily="65" charset="-120"/>
              </a:rPr>
              <a:t>以北區主管為主發放</a:t>
            </a:r>
            <a:r>
              <a:rPr kumimoji="0" lang="en-US" altLang="zh-TW">
                <a:ea typeface="標楷體" pitchFamily="65" charset="-120"/>
              </a:rPr>
              <a:t>7</a:t>
            </a:r>
            <a:r>
              <a:rPr kumimoji="0" lang="zh-TW" altLang="en-US">
                <a:ea typeface="標楷體" pitchFamily="65" charset="-120"/>
              </a:rPr>
              <a:t>份問卷，</a:t>
            </a:r>
            <a:r>
              <a:rPr kumimoji="0" lang="en-US" altLang="zh-TW">
                <a:ea typeface="標楷體" pitchFamily="65" charset="-120"/>
              </a:rPr>
              <a:t>7</a:t>
            </a:r>
            <a:r>
              <a:rPr kumimoji="0" lang="zh-TW" altLang="en-US">
                <a:ea typeface="標楷體" pitchFamily="65" charset="-120"/>
              </a:rPr>
              <a:t>份全部回收，有效問卷</a:t>
            </a:r>
            <a:r>
              <a:rPr kumimoji="0" lang="en-US" altLang="zh-TW">
                <a:ea typeface="標楷體" pitchFamily="65" charset="-120"/>
              </a:rPr>
              <a:t>7</a:t>
            </a:r>
            <a:r>
              <a:rPr kumimoji="0" lang="zh-TW" altLang="en-US">
                <a:ea typeface="標楷體" pitchFamily="65" charset="-120"/>
              </a:rPr>
              <a:t>份，有效率</a:t>
            </a:r>
            <a:r>
              <a:rPr kumimoji="0" lang="en-US" altLang="zh-TW">
                <a:ea typeface="標楷體" pitchFamily="65" charset="-120"/>
              </a:rPr>
              <a:t>100%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30188"/>
            <a:ext cx="7770812" cy="6858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900" smtClean="0"/>
              <a:t>提升公司營收加強事項優先順序</a:t>
            </a:r>
          </a:p>
        </p:txBody>
      </p:sp>
      <p:graphicFrame>
        <p:nvGraphicFramePr>
          <p:cNvPr id="1989635" name="Group 3"/>
          <p:cNvGraphicFramePr>
            <a:graphicFrameLocks noGrp="1"/>
          </p:cNvGraphicFramePr>
          <p:nvPr>
            <p:ph idx="1"/>
          </p:nvPr>
        </p:nvGraphicFramePr>
        <p:xfrm>
          <a:off x="687388" y="1519238"/>
          <a:ext cx="7770812" cy="4119564"/>
        </p:xfrm>
        <a:graphic>
          <a:graphicData uri="http://schemas.openxmlformats.org/drawingml/2006/table">
            <a:tbl>
              <a:tblPr/>
              <a:tblGrid>
                <a:gridCol w="2220912"/>
                <a:gridCol w="1109663"/>
                <a:gridCol w="1109662"/>
                <a:gridCol w="1109663"/>
                <a:gridCol w="1111250"/>
                <a:gridCol w="1109662"/>
              </a:tblGrid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加強事項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最優先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優先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普通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較不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最不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軟體維護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硬體維護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行銷活動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產品價格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產品功能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7738F-F409-4356-9F8A-1FB29858DA0A}" type="slidenum">
              <a:rPr lang="en-US" altLang="zh-TW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問卷調查結論</a:t>
            </a:r>
          </a:p>
        </p:txBody>
      </p:sp>
      <p:graphicFrame>
        <p:nvGraphicFramePr>
          <p:cNvPr id="1990659" name="Group 3"/>
          <p:cNvGraphicFramePr>
            <a:graphicFrameLocks noGrp="1"/>
          </p:cNvGraphicFramePr>
          <p:nvPr>
            <p:ph idx="1"/>
          </p:nvPr>
        </p:nvGraphicFramePr>
        <p:xfrm>
          <a:off x="914400" y="1676400"/>
          <a:ext cx="7239000" cy="3962401"/>
        </p:xfrm>
        <a:graphic>
          <a:graphicData uri="http://schemas.openxmlformats.org/drawingml/2006/table">
            <a:tbl>
              <a:tblPr/>
              <a:tblGrid>
                <a:gridCol w="1066800"/>
                <a:gridCol w="4343400"/>
                <a:gridCol w="1828800"/>
              </a:tblGrid>
              <a:tr h="760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項　　目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票數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160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優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強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</a:t>
                      </a:r>
                      <a:r>
                        <a:rPr kumimoji="0" lang="zh-TW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軟體</a:t>
                      </a: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硬體維護服務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產品行銷活動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況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</a:t>
                      </a:r>
                      <a:r>
                        <a:rPr kumimoji="0" lang="zh-TW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產品功能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產品價格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6E9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2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EF460-1E81-4144-9140-E650B6926DEB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經由系統思考圖推論</a:t>
            </a:r>
          </a:p>
        </p:txBody>
      </p:sp>
      <p:sp>
        <p:nvSpPr>
          <p:cNvPr id="1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09628-8A86-4F34-BD33-39977316ABE1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1991683" name="Rectangle 3"/>
          <p:cNvSpPr>
            <a:spLocks noChangeArrowheads="1"/>
          </p:cNvSpPr>
          <p:nvPr/>
        </p:nvSpPr>
        <p:spPr bwMode="auto">
          <a:xfrm>
            <a:off x="457200" y="2497138"/>
            <a:ext cx="2209800" cy="2087562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/>
          </a:ln>
          <a:effectLst>
            <a:outerShdw dist="107763" dir="2700000" algn="ctr" rotWithShape="0">
              <a:srgbClr val="777777"/>
            </a:outerShdw>
          </a:effectLst>
        </p:spPr>
        <p:txBody>
          <a:bodyPr wrap="none" lIns="90000" tIns="46800" rIns="90000" bIns="46800" anchor="ctr"/>
          <a:lstStyle/>
          <a:p>
            <a:pPr>
              <a:lnSpc>
                <a:spcPct val="150000"/>
              </a:lnSpc>
              <a:defRPr/>
            </a:pPr>
            <a:r>
              <a:rPr lang="zh-TW" altLang="en-US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公司業績成長上限</a:t>
            </a:r>
          </a:p>
        </p:txBody>
      </p:sp>
      <p:sp>
        <p:nvSpPr>
          <p:cNvPr id="1991684" name="AutoShape 4"/>
          <p:cNvSpPr>
            <a:spLocks noChangeArrowheads="1"/>
          </p:cNvSpPr>
          <p:nvPr/>
        </p:nvSpPr>
        <p:spPr bwMode="auto">
          <a:xfrm>
            <a:off x="2868613" y="3021013"/>
            <a:ext cx="504825" cy="865187"/>
          </a:xfrm>
          <a:prstGeom prst="rightArrow">
            <a:avLst>
              <a:gd name="adj1" fmla="val 50093"/>
              <a:gd name="adj2" fmla="val 39310"/>
            </a:avLst>
          </a:prstGeom>
          <a:solidFill>
            <a:srgbClr val="CC0066">
              <a:alpha val="84000"/>
            </a:srgbClr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991685" name="Rectangle 5"/>
          <p:cNvSpPr>
            <a:spLocks noChangeArrowheads="1"/>
          </p:cNvSpPr>
          <p:nvPr/>
        </p:nvSpPr>
        <p:spPr bwMode="auto">
          <a:xfrm>
            <a:off x="3575050" y="2497138"/>
            <a:ext cx="2303463" cy="2087562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/>
          </a:ln>
          <a:effectLst>
            <a:outerShdw dist="107763" dir="2700000" algn="ctr" rotWithShape="0">
              <a:srgbClr val="777777"/>
            </a:outerShdw>
          </a:effectLst>
        </p:spPr>
        <p:txBody>
          <a:bodyPr wrap="none" anchor="ctr"/>
          <a:lstStyle/>
          <a:p>
            <a:pPr algn="ctr">
              <a:lnSpc>
                <a:spcPct val="120000"/>
              </a:lnSpc>
              <a:defRPr/>
            </a:pPr>
            <a:r>
              <a:rPr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客服管理問題增加</a:t>
            </a:r>
          </a:p>
          <a:p>
            <a:pPr algn="ctr">
              <a:lnSpc>
                <a:spcPct val="120000"/>
              </a:lnSpc>
              <a:defRPr/>
            </a:pPr>
            <a:endParaRPr lang="ja-JP" altLang="en-US">
              <a:solidFill>
                <a:schemeClr val="bg2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20000"/>
              </a:lnSpc>
              <a:defRPr/>
            </a:pPr>
            <a:endParaRPr lang="ja-JP" altLang="en-US">
              <a:solidFill>
                <a:schemeClr val="bg2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20000"/>
              </a:lnSpc>
              <a:defRPr/>
            </a:pPr>
            <a:r>
              <a:rPr lang="zh-TW" altLang="en-US" sz="200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各區服務品質不一</a:t>
            </a:r>
          </a:p>
        </p:txBody>
      </p:sp>
      <p:sp>
        <p:nvSpPr>
          <p:cNvPr id="398343" name="AutoShape 6"/>
          <p:cNvSpPr>
            <a:spLocks noChangeAspect="1" noChangeArrowheads="1"/>
          </p:cNvSpPr>
          <p:nvPr/>
        </p:nvSpPr>
        <p:spPr bwMode="auto">
          <a:xfrm flipV="1">
            <a:off x="4600575" y="3465513"/>
            <a:ext cx="352425" cy="344487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788150" y="1905000"/>
            <a:ext cx="1822450" cy="3097213"/>
            <a:chOff x="4468" y="1298"/>
            <a:chExt cx="907" cy="1951"/>
          </a:xfrm>
        </p:grpSpPr>
        <p:sp>
          <p:nvSpPr>
            <p:cNvPr id="1991688" name="AutoShape 8"/>
            <p:cNvSpPr>
              <a:spLocks noChangeArrowheads="1"/>
            </p:cNvSpPr>
            <p:nvPr/>
          </p:nvSpPr>
          <p:spPr bwMode="auto">
            <a:xfrm>
              <a:off x="4468" y="1298"/>
              <a:ext cx="907" cy="817"/>
            </a:xfrm>
            <a:prstGeom prst="roundRect">
              <a:avLst>
                <a:gd name="adj" fmla="val 8690"/>
              </a:avLst>
            </a:prstGeom>
            <a:solidFill>
              <a:srgbClr val="FFFF99"/>
            </a:solidFill>
            <a:ln w="19050" algn="ctr">
              <a:noFill/>
              <a:round/>
              <a:headEnd/>
              <a:tailEnd/>
            </a:ln>
            <a:effectLst>
              <a:outerShdw dist="107763" dir="2700000" algn="ctr" rotWithShape="0">
                <a:srgbClr val="777777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TW" altLang="en-US" sz="2000">
                  <a:solidFill>
                    <a:schemeClr val="bg2"/>
                  </a:solidFill>
                  <a:latin typeface="Arial" pitchFamily="34" charset="0"/>
                  <a:ea typeface="標楷體" pitchFamily="65" charset="-120"/>
                </a:rPr>
                <a:t>客戶滿意度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zh-TW" altLang="en-US" sz="2000">
                  <a:solidFill>
                    <a:schemeClr val="bg2"/>
                  </a:solidFill>
                  <a:latin typeface="Arial" pitchFamily="34" charset="0"/>
                  <a:ea typeface="標楷體" pitchFamily="65" charset="-120"/>
                </a:rPr>
                <a:t>下降</a:t>
              </a:r>
            </a:p>
          </p:txBody>
        </p:sp>
        <p:sp>
          <p:nvSpPr>
            <p:cNvPr id="1991689" name="AutoShape 9"/>
            <p:cNvSpPr>
              <a:spLocks noChangeArrowheads="1"/>
            </p:cNvSpPr>
            <p:nvPr/>
          </p:nvSpPr>
          <p:spPr bwMode="auto">
            <a:xfrm>
              <a:off x="4468" y="2432"/>
              <a:ext cx="907" cy="817"/>
            </a:xfrm>
            <a:prstGeom prst="roundRect">
              <a:avLst>
                <a:gd name="adj" fmla="val 8690"/>
              </a:avLst>
            </a:prstGeom>
            <a:solidFill>
              <a:srgbClr val="FFFF99"/>
            </a:solidFill>
            <a:ln w="19050" algn="ctr">
              <a:noFill/>
              <a:round/>
              <a:headEnd/>
              <a:tailEnd/>
            </a:ln>
            <a:effectLst>
              <a:outerShdw dist="107763" dir="2700000" algn="ctr" rotWithShape="0">
                <a:srgbClr val="777777"/>
              </a:outerShdw>
            </a:effectLst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kumimoji="0" lang="zh-TW" altLang="en-US" sz="2000">
                  <a:solidFill>
                    <a:schemeClr val="bg2"/>
                  </a:solidFill>
                  <a:latin typeface="Arial" pitchFamily="34" charset="0"/>
                  <a:ea typeface="標楷體" pitchFamily="65" charset="-120"/>
                </a:rPr>
                <a:t>成立</a:t>
              </a:r>
              <a:r>
                <a:rPr kumimoji="0" lang="en-US" altLang="zh-TW" sz="2000">
                  <a:solidFill>
                    <a:schemeClr val="bg2"/>
                  </a:solidFill>
                  <a:latin typeface="Arial" pitchFamily="34" charset="0"/>
                  <a:ea typeface="標楷體" pitchFamily="65" charset="-120"/>
                </a:rPr>
                <a:t>Call Center</a:t>
              </a:r>
              <a:endParaRPr lang="en-US" altLang="zh-TW" sz="2000">
                <a:solidFill>
                  <a:schemeClr val="bg2"/>
                </a:solidFill>
                <a:latin typeface="Arial" pitchFamily="34" charset="0"/>
                <a:ea typeface="標楷體" pitchFamily="65" charset="-120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TW" altLang="en-US" sz="2000">
                  <a:solidFill>
                    <a:schemeClr val="bg2"/>
                  </a:solidFill>
                  <a:latin typeface="Arial" pitchFamily="34" charset="0"/>
                  <a:ea typeface="標楷體" pitchFamily="65" charset="-120"/>
                </a:rPr>
                <a:t>推行知識管理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080125" y="2624138"/>
            <a:ext cx="504825" cy="1658937"/>
            <a:chOff x="4014" y="1842"/>
            <a:chExt cx="318" cy="1045"/>
          </a:xfrm>
        </p:grpSpPr>
        <p:sp>
          <p:nvSpPr>
            <p:cNvPr id="1991691" name="AutoShape 11"/>
            <p:cNvSpPr>
              <a:spLocks noChangeArrowheads="1"/>
            </p:cNvSpPr>
            <p:nvPr/>
          </p:nvSpPr>
          <p:spPr bwMode="auto">
            <a:xfrm rot="-1776537">
              <a:off x="4014" y="1842"/>
              <a:ext cx="318" cy="455"/>
            </a:xfrm>
            <a:prstGeom prst="rightArrow">
              <a:avLst>
                <a:gd name="adj1" fmla="val 49889"/>
                <a:gd name="adj2" fmla="val 48111"/>
              </a:avLst>
            </a:prstGeom>
            <a:solidFill>
              <a:srgbClr val="CC0066">
                <a:alpha val="84000"/>
              </a:srgbClr>
            </a:solidFill>
            <a:ln w="254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1991692" name="AutoShape 12"/>
            <p:cNvSpPr>
              <a:spLocks noChangeArrowheads="1"/>
            </p:cNvSpPr>
            <p:nvPr/>
          </p:nvSpPr>
          <p:spPr bwMode="auto">
            <a:xfrm rot="1776537" flipV="1">
              <a:off x="4014" y="2432"/>
              <a:ext cx="318" cy="455"/>
            </a:xfrm>
            <a:prstGeom prst="rightArrow">
              <a:avLst>
                <a:gd name="adj1" fmla="val 49889"/>
                <a:gd name="adj2" fmla="val 48111"/>
              </a:avLst>
            </a:prstGeom>
            <a:solidFill>
              <a:srgbClr val="CC0066">
                <a:alpha val="84000"/>
              </a:srgbClr>
            </a:solidFill>
            <a:ln w="25400" algn="ctr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3112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8000" smtClean="0"/>
              <a:t>知識盤點分析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/>
              <a:t>技術理論研究參考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8763"/>
            <a:ext cx="777081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400" b="1" smtClean="0">
                <a:latin typeface="標楷體" pitchFamily="65" charset="-120"/>
              </a:rPr>
              <a:t> </a:t>
            </a:r>
            <a:r>
              <a:rPr lang="zh-TW" altLang="en-US" sz="4400" b="1" smtClean="0">
                <a:latin typeface="標楷體" pitchFamily="65" charset="-120"/>
              </a:rPr>
              <a:t>公司關鍵成功因素</a:t>
            </a:r>
            <a:r>
              <a:rPr lang="en-US" altLang="zh-TW" sz="4400" b="1" smtClean="0">
                <a:latin typeface="標楷體" pitchFamily="65" charset="-120"/>
              </a:rPr>
              <a:t>(C.S.F)</a:t>
            </a:r>
          </a:p>
        </p:txBody>
      </p:sp>
      <p:sp>
        <p:nvSpPr>
          <p:cNvPr id="199373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24000"/>
            <a:ext cx="6705600" cy="3886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36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高水準之客戶滿意度。</a:t>
            </a:r>
            <a:r>
              <a:rPr lang="zh-TW" alt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    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功能優異之醫療軟體產品。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360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高效率之硬體服務能力。</a:t>
            </a:r>
            <a:r>
              <a:rPr lang="zh-TW" alt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  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產品創新能力。          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產品行銷能力。           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zh-TW" altLang="en-US" sz="360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完善之教育訓練制度。</a:t>
            </a:r>
            <a:r>
              <a:rPr lang="zh-TW" altLang="en-US" sz="400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</a:rPr>
              <a:t> 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BD907-752E-499E-B57F-FE1B36329E7E}" type="slidenum">
              <a:rPr lang="en-US" altLang="zh-TW"/>
              <a:pPr>
                <a:defRPr/>
              </a:pPr>
              <a:t>28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38125"/>
            <a:ext cx="777081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400" b="1" smtClean="0">
                <a:latin typeface="標楷體" pitchFamily="65" charset="-120"/>
              </a:rPr>
              <a:t>Call Center</a:t>
            </a:r>
            <a:r>
              <a:rPr lang="zh-TW" altLang="en-US" sz="4400" b="1" smtClean="0">
                <a:latin typeface="標楷體" pitchFamily="65" charset="-120"/>
              </a:rPr>
              <a:t>關鍵成功因素</a:t>
            </a:r>
          </a:p>
        </p:txBody>
      </p:sp>
      <p:sp>
        <p:nvSpPr>
          <p:cNvPr id="199577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76400"/>
            <a:ext cx="7239000" cy="41195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主動式服務</a:t>
            </a:r>
          </a:p>
          <a:p>
            <a:pPr eaLnBrk="1" hangingPunct="1">
              <a:defRPr/>
            </a:pPr>
            <a:r>
              <a:rPr lang="zh-TW" alt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正確及快速的服務</a:t>
            </a:r>
          </a:p>
          <a:p>
            <a:pPr eaLnBrk="1" hangingPunct="1">
              <a:defRPr/>
            </a:pPr>
            <a:r>
              <a:rPr lang="zh-TW" alt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良好的服務態度</a:t>
            </a:r>
          </a:p>
          <a:p>
            <a:pPr eaLnBrk="1" hangingPunct="1">
              <a:defRPr/>
            </a:pPr>
            <a:r>
              <a:rPr lang="zh-TW" alt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良好的工作環境、獎勵制度</a:t>
            </a:r>
          </a:p>
          <a:p>
            <a:pPr eaLnBrk="1" hangingPunct="1">
              <a:defRPr/>
            </a:pPr>
            <a:r>
              <a:rPr lang="zh-TW" alt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好的</a:t>
            </a:r>
            <a:r>
              <a:rPr lang="en-US" altLang="zh-TW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KMS </a:t>
            </a:r>
            <a:r>
              <a:rPr lang="zh-TW" altLang="en-US" sz="36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系統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17D3D-0B34-446A-B0F3-633ED9B6393A}" type="slidenum">
              <a:rPr lang="en-US" altLang="zh-TW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0813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b="1" smtClean="0">
                <a:latin typeface="標楷體" pitchFamily="65" charset="-120"/>
              </a:rPr>
              <a:t>個案公司簡介</a:t>
            </a:r>
            <a:endParaRPr lang="zh-TW" altLang="en-US" sz="4800" b="1" smtClean="0"/>
          </a:p>
        </p:txBody>
      </p:sp>
      <p:sp>
        <p:nvSpPr>
          <p:cNvPr id="378884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7162800" cy="4648200"/>
          </a:xfrm>
          <a:noFill/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zh-TW" sz="2800" smtClean="0">
                <a:latin typeface="Times New Roman" pitchFamily="18" charset="0"/>
              </a:rPr>
              <a:t>1.</a:t>
            </a:r>
            <a:r>
              <a:rPr lang="zh-TW" altLang="en-US" sz="2800" smtClean="0">
                <a:latin typeface="Times New Roman" pitchFamily="18" charset="0"/>
              </a:rPr>
              <a:t>成立時間</a:t>
            </a:r>
            <a:r>
              <a:rPr lang="en-US" altLang="zh-TW" sz="2800" smtClean="0">
                <a:latin typeface="Times New Roman" pitchFamily="18" charset="0"/>
              </a:rPr>
              <a:t>:</a:t>
            </a:r>
          </a:p>
          <a:p>
            <a:pPr marL="990600" lvl="1" indent="-533400" eaLnBrk="1" hangingPunct="1"/>
            <a:r>
              <a:rPr lang="en-US" altLang="zh-TW" sz="2400" smtClean="0">
                <a:latin typeface="Times New Roman" pitchFamily="18" charset="0"/>
              </a:rPr>
              <a:t>76.06 </a:t>
            </a:r>
            <a:r>
              <a:rPr lang="zh-TW" altLang="en-US" sz="2400" smtClean="0">
                <a:latin typeface="Times New Roman" pitchFamily="18" charset="0"/>
              </a:rPr>
              <a:t>成立</a:t>
            </a:r>
            <a:r>
              <a:rPr lang="en-US" altLang="zh-TW" sz="2400" smtClean="0">
                <a:latin typeface="Times New Roman" pitchFamily="18" charset="0"/>
              </a:rPr>
              <a:t>,</a:t>
            </a:r>
            <a:r>
              <a:rPr lang="zh-TW" altLang="en-US" sz="2400" smtClean="0">
                <a:latin typeface="Times New Roman" pitchFamily="18" charset="0"/>
              </a:rPr>
              <a:t>名為展望資訊</a:t>
            </a:r>
            <a:r>
              <a:rPr lang="en-US" altLang="zh-TW" sz="2400" smtClean="0">
                <a:latin typeface="Times New Roman" pitchFamily="18" charset="0"/>
              </a:rPr>
              <a:t>.</a:t>
            </a:r>
            <a:endParaRPr lang="en-US" altLang="zh-TW" sz="2400" smtClean="0">
              <a:latin typeface="Times New Roman" pitchFamily="18" charset="0"/>
              <a:ea typeface="新細明體" charset="-120"/>
            </a:endParaRPr>
          </a:p>
          <a:p>
            <a:pPr marL="990600" lvl="1" indent="-533400" eaLnBrk="1" hangingPunct="1"/>
            <a:r>
              <a:rPr lang="en-US" altLang="zh-TW" sz="2400" smtClean="0">
                <a:latin typeface="Times New Roman" pitchFamily="18" charset="0"/>
              </a:rPr>
              <a:t>89.06</a:t>
            </a:r>
            <a:r>
              <a:rPr lang="zh-TW" altLang="en-US" sz="2400" smtClean="0">
                <a:latin typeface="Times New Roman" pitchFamily="18" charset="0"/>
              </a:rPr>
              <a:t>年改制為</a:t>
            </a:r>
            <a:r>
              <a:rPr lang="zh-TW" altLang="en-US" sz="2400" b="1" smtClean="0">
                <a:solidFill>
                  <a:srgbClr val="FFFF99"/>
                </a:solidFill>
                <a:latin typeface="Times New Roman" pitchFamily="18" charset="0"/>
              </a:rPr>
              <a:t>展望亞洲科技</a:t>
            </a:r>
            <a:r>
              <a:rPr lang="en-US" altLang="zh-TW" sz="2400" smtClean="0">
                <a:latin typeface="Times New Roman" pitchFamily="18" charset="0"/>
              </a:rPr>
              <a:t>.</a:t>
            </a:r>
            <a:endParaRPr lang="en-US" altLang="zh-TW" sz="2400" smtClean="0">
              <a:latin typeface="Times New Roman" pitchFamily="18" charset="0"/>
              <a:ea typeface="新細明體" charset="-12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zh-TW" sz="2800" smtClean="0"/>
              <a:t>2.</a:t>
            </a:r>
            <a:r>
              <a:rPr lang="zh-TW" altLang="en-US" sz="2800" smtClean="0"/>
              <a:t>主要產品</a:t>
            </a:r>
            <a:r>
              <a:rPr lang="en-US" altLang="zh-TW" sz="2800" smtClean="0"/>
              <a:t>:</a:t>
            </a:r>
          </a:p>
          <a:p>
            <a:pPr marL="990600" lvl="1" indent="-533400" eaLnBrk="1" hangingPunct="1"/>
            <a:r>
              <a:rPr lang="zh-TW" altLang="en-US" sz="2400" smtClean="0"/>
              <a:t>中</a:t>
            </a:r>
            <a:r>
              <a:rPr lang="en-US" altLang="zh-TW" sz="2400" smtClean="0"/>
              <a:t>,</a:t>
            </a:r>
            <a:r>
              <a:rPr lang="zh-TW" altLang="en-US" sz="2400" smtClean="0"/>
              <a:t>西</a:t>
            </a:r>
            <a:r>
              <a:rPr lang="en-US" altLang="zh-TW" sz="2400" smtClean="0"/>
              <a:t>,</a:t>
            </a:r>
            <a:r>
              <a:rPr lang="zh-TW" altLang="en-US" sz="2400" smtClean="0"/>
              <a:t>牙</a:t>
            </a:r>
            <a:r>
              <a:rPr lang="en-US" altLang="zh-TW" sz="2400" smtClean="0"/>
              <a:t>,</a:t>
            </a:r>
            <a:r>
              <a:rPr lang="zh-TW" altLang="en-US" sz="2400" smtClean="0"/>
              <a:t>藥</a:t>
            </a:r>
            <a:r>
              <a:rPr lang="en-US" altLang="zh-TW" sz="2400" smtClean="0"/>
              <a:t>,</a:t>
            </a:r>
            <a:r>
              <a:rPr lang="zh-TW" altLang="en-US" sz="2400" smtClean="0"/>
              <a:t>醫院資訊系統研發銷售</a:t>
            </a:r>
            <a:r>
              <a:rPr lang="en-US" altLang="zh-TW" sz="2400" smtClean="0"/>
              <a:t>,</a:t>
            </a:r>
            <a:r>
              <a:rPr lang="zh-TW" altLang="en-US" sz="2400" smtClean="0"/>
              <a:t>維護</a:t>
            </a:r>
            <a:r>
              <a:rPr lang="en-US" altLang="zh-TW" sz="2400" smtClean="0"/>
              <a:t>.</a:t>
            </a:r>
          </a:p>
          <a:p>
            <a:pPr marL="990600" lvl="1" indent="-533400" eaLnBrk="1" hangingPunct="1"/>
            <a:r>
              <a:rPr lang="zh-TW" altLang="en-US" sz="2400" smtClean="0"/>
              <a:t>醫療院所電腦硬體銷售與維護</a:t>
            </a:r>
            <a:r>
              <a:rPr lang="en-US" altLang="zh-TW" sz="2400" smtClean="0"/>
              <a:t>.</a:t>
            </a:r>
          </a:p>
          <a:p>
            <a:pPr marL="990600" lvl="1" indent="-533400" eaLnBrk="1" hangingPunct="1"/>
            <a:r>
              <a:rPr lang="zh-TW" altLang="en-US" sz="2400" smtClean="0"/>
              <a:t>醫療資訊之週邊系統</a:t>
            </a:r>
            <a:r>
              <a:rPr lang="en-US" altLang="zh-TW" sz="2400" smtClean="0"/>
              <a:t>(SMS,RBS..)</a:t>
            </a:r>
            <a:r>
              <a:rPr lang="zh-TW" altLang="en-US" sz="2400" smtClean="0"/>
              <a:t>研發維護</a:t>
            </a:r>
            <a:r>
              <a:rPr lang="en-US" altLang="zh-TW" sz="2400" smtClean="0"/>
              <a:t>.</a:t>
            </a:r>
          </a:p>
          <a:p>
            <a:pPr marL="990600" lvl="1" indent="-533400" eaLnBrk="1" hangingPunct="1"/>
            <a:r>
              <a:rPr lang="zh-TW" altLang="en-US" sz="2400" smtClean="0"/>
              <a:t>藥品採購資訊平台經營</a:t>
            </a:r>
            <a:r>
              <a:rPr lang="en-US" altLang="zh-TW" sz="2400" smtClean="0"/>
              <a:t>.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7A6C2-C421-4503-8ED4-F4F821CAEFD7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6802" name="Group 2"/>
          <p:cNvGraphicFramePr>
            <a:graphicFrameLocks noGrp="1"/>
          </p:cNvGraphicFramePr>
          <p:nvPr>
            <p:ph sz="half" idx="2"/>
          </p:nvPr>
        </p:nvGraphicFramePr>
        <p:xfrm>
          <a:off x="914400" y="685800"/>
          <a:ext cx="7467600" cy="5562600"/>
        </p:xfrm>
        <a:graphic>
          <a:graphicData uri="http://schemas.openxmlformats.org/drawingml/2006/table">
            <a:tbl>
              <a:tblPr/>
              <a:tblGrid>
                <a:gridCol w="1871663"/>
                <a:gridCol w="5595937"/>
              </a:tblGrid>
              <a:tr h="685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應有知識列表</a:t>
                      </a:r>
                      <a:r>
                        <a:rPr kumimoji="0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一</a:t>
                      </a:r>
                      <a:r>
                        <a:rPr kumimoji="0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硬體平台知識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硬體拆組。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硬體問題研判。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網管知識。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作業系統知識。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15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產品系統知識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軟體產品操作。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軟體產品參數應用。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軟體產品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Script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連結應用。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院所軟體流程規劃。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行銷管理知識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溝通談判技巧。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合約規範。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產品與服務報價。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客戶關係管理。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新品推廣。 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  <p:sp>
        <p:nvSpPr>
          <p:cNvPr id="19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9D8D3-AD36-41B7-B1D3-B239FD2E6E1C}" type="slidenum">
              <a:rPr lang="en-US" altLang="zh-TW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8850" name="Group 2"/>
          <p:cNvGraphicFramePr>
            <a:graphicFrameLocks noGrp="1"/>
          </p:cNvGraphicFramePr>
          <p:nvPr>
            <p:ph sz="half" idx="2"/>
          </p:nvPr>
        </p:nvGraphicFramePr>
        <p:xfrm>
          <a:off x="762000" y="457200"/>
          <a:ext cx="7704138" cy="5858574"/>
        </p:xfrm>
        <a:graphic>
          <a:graphicData uri="http://schemas.openxmlformats.org/drawingml/2006/table">
            <a:tbl>
              <a:tblPr/>
              <a:tblGrid>
                <a:gridCol w="1871663"/>
                <a:gridCol w="5832475"/>
              </a:tblGrid>
              <a:tr h="762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應有知識列表</a:t>
                      </a:r>
                      <a:r>
                        <a:rPr kumimoji="0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二</a:t>
                      </a:r>
                      <a:r>
                        <a:rPr kumimoji="0" lang="en-US" altLang="zh-TW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產業經營知識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醫療院所經營知識。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醫藥基本知識。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醫藥法規知識。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186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多元服務知識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語音服務。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網路線上客服。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實務社群。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.B2B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服務。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主動軟體更新服務。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主動資訊佈達服務。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資訊整合知識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.新系統知識。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.各區資料庫整合。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.統一問題追蹤管控。 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健保規範知識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健保申報規範。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健保申報異動。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申報最佳化應用。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</a:tbl>
          </a:graphicData>
        </a:graphic>
      </p:graphicFrame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6BF93-EA62-4AE0-93E9-29CDE5CB0525}" type="slidenum">
              <a:rPr lang="en-US" altLang="zh-TW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458200" cy="7175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100" smtClean="0"/>
              <a:t>知識屬性分析</a:t>
            </a:r>
          </a:p>
        </p:txBody>
      </p:sp>
      <p:graphicFrame>
        <p:nvGraphicFramePr>
          <p:cNvPr id="2000899" name="Group 3"/>
          <p:cNvGraphicFramePr>
            <a:graphicFrameLocks noGrp="1"/>
          </p:cNvGraphicFramePr>
          <p:nvPr>
            <p:ph type="tbl" idx="1"/>
          </p:nvPr>
        </p:nvGraphicFramePr>
        <p:xfrm>
          <a:off x="61913" y="1033463"/>
          <a:ext cx="8991600" cy="5367340"/>
        </p:xfrm>
        <a:graphic>
          <a:graphicData uri="http://schemas.openxmlformats.org/drawingml/2006/table">
            <a:tbl>
              <a:tblPr/>
              <a:tblGrid>
                <a:gridCol w="320675"/>
                <a:gridCol w="1333500"/>
                <a:gridCol w="241300"/>
                <a:gridCol w="192087"/>
                <a:gridCol w="238125"/>
                <a:gridCol w="239713"/>
                <a:gridCol w="242887"/>
                <a:gridCol w="239713"/>
                <a:gridCol w="239712"/>
                <a:gridCol w="242888"/>
                <a:gridCol w="239712"/>
                <a:gridCol w="239713"/>
                <a:gridCol w="241300"/>
                <a:gridCol w="241300"/>
                <a:gridCol w="239712"/>
                <a:gridCol w="241300"/>
                <a:gridCol w="239713"/>
                <a:gridCol w="241300"/>
                <a:gridCol w="239712"/>
                <a:gridCol w="241300"/>
                <a:gridCol w="239713"/>
                <a:gridCol w="241300"/>
                <a:gridCol w="241300"/>
                <a:gridCol w="239712"/>
                <a:gridCol w="239713"/>
                <a:gridCol w="242887"/>
                <a:gridCol w="239713"/>
                <a:gridCol w="239712"/>
                <a:gridCol w="242888"/>
                <a:gridCol w="239712"/>
                <a:gridCol w="192088"/>
                <a:gridCol w="228600"/>
                <a:gridCol w="228600"/>
              </a:tblGrid>
              <a:tr h="609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項目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細項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組織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層次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企業功能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處理問題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關鍵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程度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規則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程度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組成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關聯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</a:t>
                      </a: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化程度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存置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方式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有效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程度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2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作業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管理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策略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產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銷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人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發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財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整體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未發生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將發生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正發生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發生後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高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中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低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意會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重點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明確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異質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同質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基礎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概念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專業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操作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人員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組織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數位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高效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中效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低效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146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硬體作業平台知識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硬體組裝知識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軟硬體問題研判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網路管理知識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資料庫管理知識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作業系統相關知識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資訊安全管理知識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146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產品系統知識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軟體系統操作知識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軟體參數應用知識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SCRIPT</a:t>
                      </a: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與報表知識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09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院所流程規劃知識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0320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行銷管理知識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談判溝通技巧知識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合約法律相關知識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合約締結管理知識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客戶關係管理知識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新品銷售技巧知識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itchFamily="34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8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E9D60-0755-46B5-A248-6683341BF5ED}" type="slidenum">
              <a:rPr lang="en-US" altLang="zh-TW"/>
              <a:pPr>
                <a:defRPr/>
              </a:pPr>
              <a:t>32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A8282-3067-4E2A-81F1-591823367DEE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  <p:graphicFrame>
        <p:nvGraphicFramePr>
          <p:cNvPr id="2002946" name="Group 2"/>
          <p:cNvGraphicFramePr>
            <a:graphicFrameLocks noGrp="1"/>
          </p:cNvGraphicFramePr>
          <p:nvPr/>
        </p:nvGraphicFramePr>
        <p:xfrm>
          <a:off x="76200" y="123825"/>
          <a:ext cx="8991600" cy="6384928"/>
        </p:xfrm>
        <a:graphic>
          <a:graphicData uri="http://schemas.openxmlformats.org/drawingml/2006/table">
            <a:tbl>
              <a:tblPr/>
              <a:tblGrid>
                <a:gridCol w="320675"/>
                <a:gridCol w="1333500"/>
                <a:gridCol w="241300"/>
                <a:gridCol w="192088"/>
                <a:gridCol w="238125"/>
                <a:gridCol w="239712"/>
                <a:gridCol w="242888"/>
                <a:gridCol w="239712"/>
                <a:gridCol w="239713"/>
                <a:gridCol w="242887"/>
                <a:gridCol w="239713"/>
                <a:gridCol w="239712"/>
                <a:gridCol w="241300"/>
                <a:gridCol w="241300"/>
                <a:gridCol w="239713"/>
                <a:gridCol w="241300"/>
                <a:gridCol w="239712"/>
                <a:gridCol w="241300"/>
                <a:gridCol w="239713"/>
                <a:gridCol w="241300"/>
                <a:gridCol w="239712"/>
                <a:gridCol w="241300"/>
                <a:gridCol w="241300"/>
                <a:gridCol w="239713"/>
                <a:gridCol w="239712"/>
                <a:gridCol w="242888"/>
                <a:gridCol w="239712"/>
                <a:gridCol w="239713"/>
                <a:gridCol w="242887"/>
                <a:gridCol w="239713"/>
                <a:gridCol w="192087"/>
                <a:gridCol w="228600"/>
                <a:gridCol w="228600"/>
              </a:tblGrid>
              <a:tr h="609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項目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細項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組織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層次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企業功能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處理問題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關鍵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程度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規則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程度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組成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關聯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e</a:t>
                      </a: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化程度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存置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方式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有效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程度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921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作業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管理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策略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產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銷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人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發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財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整體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未發生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將發生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正發生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發生後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高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中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低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意會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重點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明確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異質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同質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基礎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概念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專業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操作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人員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組織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數位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高效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中效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低效</a:t>
                      </a:r>
                      <a:endParaRPr kumimoji="0" lang="zh-TW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146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產業經營知識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院所經營知識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醫藥基本知識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醫藥法規知識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30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5113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多元化服務知識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語音服務知識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67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網路服務知識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實務社群知識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軟體更新管理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資訊佈達知識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09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B2B</a:t>
                      </a: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服務知識</a:t>
                      </a:r>
                      <a:endParaRPr kumimoji="0" lang="zh-TW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0320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資訊整合知識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系統新知識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047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各區資料庫整合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問題追蹤控管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0320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健保規範知識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健保申報知識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健保申報異動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889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申報規劃的知識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ea typeface="新細明體" charset="-120"/>
                          <a:cs typeface="Times New Roman" pitchFamily="18" charset="0"/>
                        </a:rPr>
                        <a:t>申報異動及時掌握度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98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  </a:t>
                      </a:r>
                      <a:endParaRPr kumimoji="0" lang="en-US" altLang="zh-TW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C59BC-372C-4612-A057-2BFBCD109064}" type="slidenum">
              <a:rPr lang="en-US" altLang="zh-TW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406531" name="AutoShape 2"/>
          <p:cNvSpPr>
            <a:spLocks noChangeArrowheads="1"/>
          </p:cNvSpPr>
          <p:nvPr/>
        </p:nvSpPr>
        <p:spPr bwMode="auto">
          <a:xfrm>
            <a:off x="2339975" y="558800"/>
            <a:ext cx="1066800" cy="106680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8313" y="558800"/>
            <a:ext cx="3592512" cy="2798763"/>
            <a:chOff x="-49" y="45"/>
            <a:chExt cx="2263" cy="1763"/>
          </a:xfrm>
        </p:grpSpPr>
        <p:sp>
          <p:nvSpPr>
            <p:cNvPr id="406553" name="Text Box 4"/>
            <p:cNvSpPr txBox="1">
              <a:spLocks noChangeArrowheads="1"/>
            </p:cNvSpPr>
            <p:nvPr/>
          </p:nvSpPr>
          <p:spPr bwMode="auto">
            <a:xfrm>
              <a:off x="-49" y="384"/>
              <a:ext cx="289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/>
              <a:r>
                <a:rPr kumimoji="0" lang="zh-TW" altLang="en-US" b="1">
                  <a:latin typeface="Times New Roman" pitchFamily="18" charset="0"/>
                  <a:ea typeface="標楷體" pitchFamily="65" charset="-120"/>
                </a:rPr>
                <a:t>處理問題</a:t>
              </a:r>
              <a:endParaRPr kumimoji="0" lang="zh-TW" altLang="en-US" sz="1600" b="1">
                <a:latin typeface="Times New Roman" pitchFamily="18" charset="0"/>
                <a:ea typeface="標楷體" pitchFamily="65" charset="-12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6" y="45"/>
              <a:ext cx="2118" cy="1763"/>
              <a:chOff x="96" y="45"/>
              <a:chExt cx="2118" cy="1763"/>
            </a:xfrm>
          </p:grpSpPr>
          <p:sp>
            <p:nvSpPr>
              <p:cNvPr id="406555" name="Text Box 6"/>
              <p:cNvSpPr txBox="1">
                <a:spLocks noChangeArrowheads="1"/>
              </p:cNvSpPr>
              <p:nvPr/>
            </p:nvSpPr>
            <p:spPr bwMode="auto">
              <a:xfrm>
                <a:off x="1793" y="847"/>
                <a:ext cx="4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zh-TW" altLang="en-US" sz="1600" b="1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策略層次</a:t>
                </a: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46" y="351"/>
                <a:ext cx="996" cy="1023"/>
                <a:chOff x="1008" y="1296"/>
                <a:chExt cx="2448" cy="2160"/>
              </a:xfrm>
            </p:grpSpPr>
            <p:sp>
              <p:nvSpPr>
                <p:cNvPr id="406596" name="Rectangle 8"/>
                <p:cNvSpPr>
                  <a:spLocks noChangeArrowheads="1"/>
                </p:cNvSpPr>
                <p:nvPr/>
              </p:nvSpPr>
              <p:spPr bwMode="auto">
                <a:xfrm>
                  <a:off x="1008" y="1296"/>
                  <a:ext cx="2448" cy="2160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06597" name="Line 9"/>
                <p:cNvSpPr>
                  <a:spLocks noChangeShapeType="1"/>
                </p:cNvSpPr>
                <p:nvPr/>
              </p:nvSpPr>
              <p:spPr bwMode="auto">
                <a:xfrm>
                  <a:off x="1008" y="2400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06598" name="Line 10"/>
                <p:cNvSpPr>
                  <a:spLocks noChangeShapeType="1"/>
                </p:cNvSpPr>
                <p:nvPr/>
              </p:nvSpPr>
              <p:spPr bwMode="auto">
                <a:xfrm>
                  <a:off x="2256" y="1296"/>
                  <a:ext cx="0" cy="216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06557" name="Line 11"/>
              <p:cNvSpPr>
                <a:spLocks noChangeShapeType="1"/>
              </p:cNvSpPr>
              <p:nvPr/>
            </p:nvSpPr>
            <p:spPr bwMode="auto">
              <a:xfrm flipV="1">
                <a:off x="1442" y="56"/>
                <a:ext cx="351" cy="29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58" name="Line 12"/>
              <p:cNvSpPr>
                <a:spLocks noChangeShapeType="1"/>
              </p:cNvSpPr>
              <p:nvPr/>
            </p:nvSpPr>
            <p:spPr bwMode="auto">
              <a:xfrm flipV="1">
                <a:off x="1442" y="1078"/>
                <a:ext cx="351" cy="2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59" name="Line 13"/>
              <p:cNvSpPr>
                <a:spLocks noChangeShapeType="1"/>
              </p:cNvSpPr>
              <p:nvPr/>
            </p:nvSpPr>
            <p:spPr bwMode="auto">
              <a:xfrm flipV="1">
                <a:off x="446" y="56"/>
                <a:ext cx="351" cy="29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60" name="Line 14"/>
              <p:cNvSpPr>
                <a:spLocks noChangeShapeType="1"/>
              </p:cNvSpPr>
              <p:nvPr/>
            </p:nvSpPr>
            <p:spPr bwMode="auto">
              <a:xfrm>
                <a:off x="1793" y="56"/>
                <a:ext cx="0" cy="102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61" name="Line 15"/>
              <p:cNvSpPr>
                <a:spLocks noChangeShapeType="1"/>
              </p:cNvSpPr>
              <p:nvPr/>
            </p:nvSpPr>
            <p:spPr bwMode="auto">
              <a:xfrm>
                <a:off x="797" y="56"/>
                <a:ext cx="9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62" name="Line 16"/>
              <p:cNvSpPr>
                <a:spLocks noChangeShapeType="1"/>
              </p:cNvSpPr>
              <p:nvPr/>
            </p:nvSpPr>
            <p:spPr bwMode="auto">
              <a:xfrm flipV="1">
                <a:off x="954" y="56"/>
                <a:ext cx="351" cy="29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63" name="Line 17"/>
              <p:cNvSpPr>
                <a:spLocks noChangeShapeType="1"/>
              </p:cNvSpPr>
              <p:nvPr/>
            </p:nvSpPr>
            <p:spPr bwMode="auto">
              <a:xfrm flipV="1">
                <a:off x="1442" y="578"/>
                <a:ext cx="351" cy="2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64" name="Line 18"/>
              <p:cNvSpPr>
                <a:spLocks noChangeShapeType="1"/>
              </p:cNvSpPr>
              <p:nvPr/>
            </p:nvSpPr>
            <p:spPr bwMode="auto">
              <a:xfrm>
                <a:off x="1285" y="56"/>
                <a:ext cx="0" cy="102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65" name="Line 19"/>
              <p:cNvSpPr>
                <a:spLocks noChangeShapeType="1"/>
              </p:cNvSpPr>
              <p:nvPr/>
            </p:nvSpPr>
            <p:spPr bwMode="auto">
              <a:xfrm>
                <a:off x="797" y="56"/>
                <a:ext cx="0" cy="102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66" name="Line 20"/>
              <p:cNvSpPr>
                <a:spLocks noChangeShapeType="1"/>
              </p:cNvSpPr>
              <p:nvPr/>
            </p:nvSpPr>
            <p:spPr bwMode="auto">
              <a:xfrm flipV="1">
                <a:off x="465" y="1078"/>
                <a:ext cx="352" cy="2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67" name="Line 21"/>
              <p:cNvSpPr>
                <a:spLocks noChangeShapeType="1"/>
              </p:cNvSpPr>
              <p:nvPr/>
            </p:nvSpPr>
            <p:spPr bwMode="auto">
              <a:xfrm>
                <a:off x="797" y="1078"/>
                <a:ext cx="9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68" name="Text Box 22"/>
              <p:cNvSpPr txBox="1">
                <a:spLocks noChangeArrowheads="1"/>
              </p:cNvSpPr>
              <p:nvPr/>
            </p:nvSpPr>
            <p:spPr bwMode="auto">
              <a:xfrm>
                <a:off x="1528" y="1332"/>
                <a:ext cx="38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zh-TW" altLang="en-US" sz="1600" b="1">
                    <a:solidFill>
                      <a:srgbClr val="FFCC00"/>
                    </a:solidFill>
                    <a:latin typeface="Times New Roman" pitchFamily="18" charset="0"/>
                    <a:ea typeface="標楷體" pitchFamily="65" charset="-120"/>
                  </a:rPr>
                  <a:t>作業層次</a:t>
                </a:r>
              </a:p>
            </p:txBody>
          </p:sp>
          <p:sp>
            <p:nvSpPr>
              <p:cNvPr id="406569" name="Line 23"/>
              <p:cNvSpPr>
                <a:spLocks noChangeShapeType="1"/>
              </p:cNvSpPr>
              <p:nvPr/>
            </p:nvSpPr>
            <p:spPr bwMode="auto">
              <a:xfrm>
                <a:off x="641" y="192"/>
                <a:ext cx="9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70" name="Line 24"/>
              <p:cNvSpPr>
                <a:spLocks noChangeShapeType="1"/>
              </p:cNvSpPr>
              <p:nvPr/>
            </p:nvSpPr>
            <p:spPr bwMode="auto">
              <a:xfrm>
                <a:off x="1637" y="192"/>
                <a:ext cx="0" cy="1023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71" name="Line 25"/>
              <p:cNvSpPr>
                <a:spLocks noChangeShapeType="1"/>
              </p:cNvSpPr>
              <p:nvPr/>
            </p:nvSpPr>
            <p:spPr bwMode="auto">
              <a:xfrm flipV="1">
                <a:off x="954" y="1078"/>
                <a:ext cx="351" cy="2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72" name="Line 26"/>
              <p:cNvSpPr>
                <a:spLocks noChangeShapeType="1"/>
              </p:cNvSpPr>
              <p:nvPr/>
            </p:nvSpPr>
            <p:spPr bwMode="auto">
              <a:xfrm>
                <a:off x="641" y="1215"/>
                <a:ext cx="9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73" name="Line 27"/>
              <p:cNvSpPr>
                <a:spLocks noChangeShapeType="1"/>
              </p:cNvSpPr>
              <p:nvPr/>
            </p:nvSpPr>
            <p:spPr bwMode="auto">
              <a:xfrm>
                <a:off x="641" y="215"/>
                <a:ext cx="0" cy="102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74" name="Line 28"/>
              <p:cNvSpPr>
                <a:spLocks noChangeShapeType="1"/>
              </p:cNvSpPr>
              <p:nvPr/>
            </p:nvSpPr>
            <p:spPr bwMode="auto">
              <a:xfrm flipV="1">
                <a:off x="446" y="578"/>
                <a:ext cx="351" cy="2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75" name="Line 29"/>
              <p:cNvSpPr>
                <a:spLocks noChangeShapeType="1"/>
              </p:cNvSpPr>
              <p:nvPr/>
            </p:nvSpPr>
            <p:spPr bwMode="auto">
              <a:xfrm>
                <a:off x="797" y="578"/>
                <a:ext cx="9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76" name="Line 30"/>
              <p:cNvSpPr>
                <a:spLocks noChangeShapeType="1"/>
              </p:cNvSpPr>
              <p:nvPr/>
            </p:nvSpPr>
            <p:spPr bwMode="auto">
              <a:xfrm flipV="1">
                <a:off x="954" y="578"/>
                <a:ext cx="351" cy="2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77" name="Line 31"/>
              <p:cNvSpPr>
                <a:spLocks noChangeShapeType="1"/>
              </p:cNvSpPr>
              <p:nvPr/>
            </p:nvSpPr>
            <p:spPr bwMode="auto">
              <a:xfrm>
                <a:off x="641" y="715"/>
                <a:ext cx="9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78" name="Line 32"/>
              <p:cNvSpPr>
                <a:spLocks noChangeShapeType="1"/>
              </p:cNvSpPr>
              <p:nvPr/>
            </p:nvSpPr>
            <p:spPr bwMode="auto">
              <a:xfrm>
                <a:off x="1129" y="192"/>
                <a:ext cx="0" cy="1023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79" name="Text Box 33"/>
              <p:cNvSpPr txBox="1">
                <a:spLocks noChangeArrowheads="1"/>
              </p:cNvSpPr>
              <p:nvPr/>
            </p:nvSpPr>
            <p:spPr bwMode="auto">
              <a:xfrm>
                <a:off x="1793" y="1237"/>
                <a:ext cx="1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kumimoji="0" lang="zh-TW" altLang="zh-TW" sz="16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406580" name="Text Box 34"/>
              <p:cNvSpPr txBox="1">
                <a:spLocks noChangeArrowheads="1"/>
              </p:cNvSpPr>
              <p:nvPr/>
            </p:nvSpPr>
            <p:spPr bwMode="auto">
              <a:xfrm>
                <a:off x="1368" y="45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1</a:t>
                </a:r>
              </a:p>
            </p:txBody>
          </p:sp>
          <p:sp>
            <p:nvSpPr>
              <p:cNvPr id="406581" name="Text Box 35"/>
              <p:cNvSpPr txBox="1">
                <a:spLocks noChangeArrowheads="1"/>
              </p:cNvSpPr>
              <p:nvPr/>
            </p:nvSpPr>
            <p:spPr bwMode="auto">
              <a:xfrm>
                <a:off x="1197" y="19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solidFill>
                      <a:srgbClr val="FF66CC"/>
                    </a:solidFill>
                    <a:latin typeface="Times New Roman" pitchFamily="18" charset="0"/>
                    <a:ea typeface="標楷體" pitchFamily="65" charset="-120"/>
                  </a:rPr>
                  <a:t>2</a:t>
                </a:r>
              </a:p>
            </p:txBody>
          </p:sp>
          <p:sp>
            <p:nvSpPr>
              <p:cNvPr id="406582" name="Text Box 36"/>
              <p:cNvSpPr txBox="1">
                <a:spLocks noChangeArrowheads="1"/>
              </p:cNvSpPr>
              <p:nvPr/>
            </p:nvSpPr>
            <p:spPr bwMode="auto">
              <a:xfrm>
                <a:off x="1314" y="1025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solidFill>
                      <a:schemeClr val="accent1"/>
                    </a:solidFill>
                    <a:latin typeface="Times New Roman" pitchFamily="18" charset="0"/>
                    <a:ea typeface="標楷體" pitchFamily="65" charset="-120"/>
                  </a:rPr>
                  <a:t>3</a:t>
                </a:r>
              </a:p>
            </p:txBody>
          </p:sp>
          <p:sp>
            <p:nvSpPr>
              <p:cNvPr id="406583" name="Text Box 37"/>
              <p:cNvSpPr txBox="1">
                <a:spLocks noChangeArrowheads="1"/>
              </p:cNvSpPr>
              <p:nvPr/>
            </p:nvSpPr>
            <p:spPr bwMode="auto">
              <a:xfrm>
                <a:off x="1134" y="1213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latin typeface="Times New Roman" pitchFamily="18" charset="0"/>
                    <a:ea typeface="標楷體" pitchFamily="65" charset="-120"/>
                  </a:rPr>
                  <a:t>4</a:t>
                </a:r>
              </a:p>
            </p:txBody>
          </p:sp>
          <p:sp>
            <p:nvSpPr>
              <p:cNvPr id="406584" name="Text Box 38"/>
              <p:cNvSpPr txBox="1">
                <a:spLocks noChangeArrowheads="1"/>
              </p:cNvSpPr>
              <p:nvPr/>
            </p:nvSpPr>
            <p:spPr bwMode="auto">
              <a:xfrm>
                <a:off x="841" y="45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solidFill>
                      <a:srgbClr val="FFFF00"/>
                    </a:solidFill>
                    <a:latin typeface="Times New Roman" pitchFamily="18" charset="0"/>
                    <a:ea typeface="標楷體" pitchFamily="65" charset="-120"/>
                  </a:rPr>
                  <a:t>5</a:t>
                </a:r>
              </a:p>
            </p:txBody>
          </p:sp>
          <p:sp>
            <p:nvSpPr>
              <p:cNvPr id="406585" name="Text Box 39"/>
              <p:cNvSpPr txBox="1">
                <a:spLocks noChangeArrowheads="1"/>
              </p:cNvSpPr>
              <p:nvPr/>
            </p:nvSpPr>
            <p:spPr bwMode="auto">
              <a:xfrm>
                <a:off x="774" y="19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solidFill>
                      <a:srgbClr val="FFCC66"/>
                    </a:solidFill>
                    <a:latin typeface="Times New Roman" pitchFamily="18" charset="0"/>
                    <a:ea typeface="標楷體" pitchFamily="65" charset="-120"/>
                  </a:rPr>
                  <a:t>6</a:t>
                </a:r>
              </a:p>
            </p:txBody>
          </p:sp>
          <p:sp>
            <p:nvSpPr>
              <p:cNvPr id="406586" name="Text Box 40"/>
              <p:cNvSpPr txBox="1">
                <a:spLocks noChangeArrowheads="1"/>
              </p:cNvSpPr>
              <p:nvPr/>
            </p:nvSpPr>
            <p:spPr bwMode="auto">
              <a:xfrm>
                <a:off x="817" y="1025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solidFill>
                      <a:schemeClr val="accent2"/>
                    </a:solidFill>
                    <a:latin typeface="Times New Roman" pitchFamily="18" charset="0"/>
                    <a:ea typeface="標楷體" pitchFamily="65" charset="-120"/>
                  </a:rPr>
                  <a:t>7</a:t>
                </a:r>
              </a:p>
            </p:txBody>
          </p:sp>
          <p:sp>
            <p:nvSpPr>
              <p:cNvPr id="406587" name="Text Box 41"/>
              <p:cNvSpPr txBox="1">
                <a:spLocks noChangeArrowheads="1"/>
              </p:cNvSpPr>
              <p:nvPr/>
            </p:nvSpPr>
            <p:spPr bwMode="auto">
              <a:xfrm>
                <a:off x="641" y="1213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solidFill>
                      <a:srgbClr val="00FF00"/>
                    </a:solidFill>
                    <a:latin typeface="Times New Roman" pitchFamily="18" charset="0"/>
                    <a:ea typeface="標楷體" pitchFamily="65" charset="-120"/>
                  </a:rPr>
                  <a:t>8</a:t>
                </a:r>
              </a:p>
            </p:txBody>
          </p:sp>
          <p:sp>
            <p:nvSpPr>
              <p:cNvPr id="406588" name="Line 42"/>
              <p:cNvSpPr>
                <a:spLocks noChangeShapeType="1"/>
              </p:cNvSpPr>
              <p:nvPr/>
            </p:nvSpPr>
            <p:spPr bwMode="auto">
              <a:xfrm>
                <a:off x="253" y="623"/>
                <a:ext cx="0" cy="419"/>
              </a:xfrm>
              <a:prstGeom prst="line">
                <a:avLst/>
              </a:prstGeom>
              <a:noFill/>
              <a:ln w="57150">
                <a:solidFill>
                  <a:srgbClr val="990099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89" name="Line 43"/>
              <p:cNvSpPr>
                <a:spLocks noChangeShapeType="1"/>
              </p:cNvSpPr>
              <p:nvPr/>
            </p:nvSpPr>
            <p:spPr bwMode="auto">
              <a:xfrm flipV="1">
                <a:off x="753" y="1481"/>
                <a:ext cx="333" cy="5"/>
              </a:xfrm>
              <a:prstGeom prst="line">
                <a:avLst/>
              </a:prstGeom>
              <a:noFill/>
              <a:ln w="44450">
                <a:solidFill>
                  <a:srgbClr val="990099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90" name="Line 44"/>
              <p:cNvSpPr>
                <a:spLocks noChangeShapeType="1"/>
              </p:cNvSpPr>
              <p:nvPr/>
            </p:nvSpPr>
            <p:spPr bwMode="auto">
              <a:xfrm rot="21482212" flipV="1">
                <a:off x="1717" y="1213"/>
                <a:ext cx="204" cy="161"/>
              </a:xfrm>
              <a:prstGeom prst="line">
                <a:avLst/>
              </a:prstGeom>
              <a:noFill/>
              <a:ln w="38100">
                <a:solidFill>
                  <a:srgbClr val="990099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6591" name="Text Box 45" descr="寬右斜對角線"/>
              <p:cNvSpPr txBox="1">
                <a:spLocks noChangeArrowheads="1"/>
              </p:cNvSpPr>
              <p:nvPr/>
            </p:nvSpPr>
            <p:spPr bwMode="auto">
              <a:xfrm>
                <a:off x="96" y="257"/>
                <a:ext cx="375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zh-TW" altLang="en-US" sz="1600" b="1">
                    <a:latin typeface="Times New Roman" pitchFamily="18" charset="0"/>
                    <a:ea typeface="標楷體" pitchFamily="65" charset="-120"/>
                  </a:rPr>
                  <a:t>未將發生</a:t>
                </a:r>
              </a:p>
            </p:txBody>
          </p:sp>
          <p:sp>
            <p:nvSpPr>
              <p:cNvPr id="406592" name="Text Box 46" descr="寬右斜對角線"/>
              <p:cNvSpPr txBox="1">
                <a:spLocks noChangeArrowheads="1"/>
              </p:cNvSpPr>
              <p:nvPr/>
            </p:nvSpPr>
            <p:spPr bwMode="auto">
              <a:xfrm>
                <a:off x="1081" y="1374"/>
                <a:ext cx="5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zh-TW" altLang="en-US" sz="1600" b="1">
                    <a:solidFill>
                      <a:srgbClr val="FFFF00"/>
                    </a:solidFill>
                    <a:latin typeface="Times New Roman" pitchFamily="18" charset="0"/>
                    <a:ea typeface="標楷體" pitchFamily="65" charset="-120"/>
                  </a:rPr>
                  <a:t>高關連</a:t>
                </a:r>
              </a:p>
            </p:txBody>
          </p:sp>
          <p:sp>
            <p:nvSpPr>
              <p:cNvPr id="406593" name="Text Box 47" descr="寬右斜對角線"/>
              <p:cNvSpPr txBox="1">
                <a:spLocks noChangeArrowheads="1"/>
              </p:cNvSpPr>
              <p:nvPr/>
            </p:nvSpPr>
            <p:spPr bwMode="auto">
              <a:xfrm>
                <a:off x="253" y="1374"/>
                <a:ext cx="5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zh-TW" altLang="en-US" sz="1600" b="1">
                    <a:solidFill>
                      <a:srgbClr val="00FF00"/>
                    </a:solidFill>
                    <a:latin typeface="Times New Roman" pitchFamily="18" charset="0"/>
                    <a:ea typeface="標楷體" pitchFamily="65" charset="-120"/>
                  </a:rPr>
                  <a:t>低關連</a:t>
                </a:r>
              </a:p>
            </p:txBody>
          </p:sp>
          <p:sp>
            <p:nvSpPr>
              <p:cNvPr id="406594" name="Text Box 48" descr="寬右斜對角線"/>
              <p:cNvSpPr txBox="1">
                <a:spLocks noChangeArrowheads="1"/>
              </p:cNvSpPr>
              <p:nvPr/>
            </p:nvSpPr>
            <p:spPr bwMode="auto">
              <a:xfrm>
                <a:off x="96" y="1025"/>
                <a:ext cx="38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zh-TW" altLang="en-US" sz="1600" b="1">
                    <a:solidFill>
                      <a:srgbClr val="00FF00"/>
                    </a:solidFill>
                    <a:latin typeface="Times New Roman" pitchFamily="18" charset="0"/>
                    <a:ea typeface="標楷體" pitchFamily="65" charset="-120"/>
                  </a:rPr>
                  <a:t>正已發生</a:t>
                </a:r>
              </a:p>
            </p:txBody>
          </p:sp>
          <p:sp>
            <p:nvSpPr>
              <p:cNvPr id="406595" name="Text Box 49" descr="寬右斜對角線"/>
              <p:cNvSpPr txBox="1">
                <a:spLocks noChangeArrowheads="1"/>
              </p:cNvSpPr>
              <p:nvPr/>
            </p:nvSpPr>
            <p:spPr bwMode="auto">
              <a:xfrm>
                <a:off x="505" y="1577"/>
                <a:ext cx="8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zh-TW" altLang="en-US" b="1">
                    <a:latin typeface="Times New Roman" pitchFamily="18" charset="0"/>
                    <a:ea typeface="標楷體" pitchFamily="65" charset="-120"/>
                  </a:rPr>
                  <a:t>與</a:t>
                </a:r>
                <a:r>
                  <a:rPr kumimoji="0" lang="en-US" altLang="zh-TW" b="1">
                    <a:latin typeface="Times New Roman" pitchFamily="18" charset="0"/>
                    <a:ea typeface="標楷體" pitchFamily="65" charset="-120"/>
                  </a:rPr>
                  <a:t>CSF</a:t>
                </a:r>
                <a:r>
                  <a:rPr kumimoji="0" lang="zh-TW" altLang="en-US" b="1">
                    <a:latin typeface="Times New Roman" pitchFamily="18" charset="0"/>
                    <a:ea typeface="標楷體" pitchFamily="65" charset="-120"/>
                  </a:rPr>
                  <a:t>關係</a:t>
                </a:r>
                <a:endParaRPr kumimoji="0" lang="zh-TW" altLang="en-US" sz="1600" b="1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5029200" y="3716338"/>
            <a:ext cx="3316288" cy="2701925"/>
            <a:chOff x="3168" y="2341"/>
            <a:chExt cx="2089" cy="1702"/>
          </a:xfrm>
        </p:grpSpPr>
        <p:sp>
          <p:nvSpPr>
            <p:cNvPr id="406537" name="Rectangle 51"/>
            <p:cNvSpPr>
              <a:spLocks noChangeArrowheads="1"/>
            </p:cNvSpPr>
            <p:nvPr/>
          </p:nvSpPr>
          <p:spPr bwMode="auto">
            <a:xfrm>
              <a:off x="3724" y="2359"/>
              <a:ext cx="771" cy="62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6538" name="Rectangle 52" descr="寬右斜對角線"/>
            <p:cNvSpPr>
              <a:spLocks noChangeArrowheads="1"/>
            </p:cNvSpPr>
            <p:nvPr/>
          </p:nvSpPr>
          <p:spPr bwMode="auto">
            <a:xfrm>
              <a:off x="3712" y="2350"/>
              <a:ext cx="1497" cy="12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6539" name="Line 53"/>
            <p:cNvSpPr>
              <a:spLocks noChangeShapeType="1"/>
            </p:cNvSpPr>
            <p:nvPr/>
          </p:nvSpPr>
          <p:spPr bwMode="auto">
            <a:xfrm>
              <a:off x="3712" y="2981"/>
              <a:ext cx="1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6540" name="Line 54"/>
            <p:cNvSpPr>
              <a:spLocks noChangeShapeType="1"/>
            </p:cNvSpPr>
            <p:nvPr/>
          </p:nvSpPr>
          <p:spPr bwMode="auto">
            <a:xfrm>
              <a:off x="4485" y="2350"/>
              <a:ext cx="0" cy="1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6541" name="Text Box 55"/>
            <p:cNvSpPr txBox="1">
              <a:spLocks noChangeArrowheads="1"/>
            </p:cNvSpPr>
            <p:nvPr/>
          </p:nvSpPr>
          <p:spPr bwMode="auto">
            <a:xfrm>
              <a:off x="3288" y="2516"/>
              <a:ext cx="289" cy="1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/>
              <a:endParaRPr kumimoji="0" lang="zh-TW" altLang="zh-TW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406542" name="Text Box 56" descr="寬右斜對角線"/>
            <p:cNvSpPr txBox="1">
              <a:spLocks noChangeArrowheads="1"/>
            </p:cNvSpPr>
            <p:nvPr/>
          </p:nvSpPr>
          <p:spPr bwMode="auto">
            <a:xfrm>
              <a:off x="3856" y="3812"/>
              <a:ext cx="11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0" lang="zh-TW" altLang="en-US" b="1">
                  <a:latin typeface="Times New Roman" pitchFamily="18" charset="0"/>
                  <a:ea typeface="標楷體" pitchFamily="65" charset="-120"/>
                </a:rPr>
                <a:t>知識的有效程度</a:t>
              </a:r>
              <a:endParaRPr kumimoji="0" lang="zh-TW" altLang="en-US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406543" name="Rectangle 57" descr="寬右斜對角線"/>
            <p:cNvSpPr>
              <a:spLocks noChangeArrowheads="1"/>
            </p:cNvSpPr>
            <p:nvPr/>
          </p:nvSpPr>
          <p:spPr bwMode="auto">
            <a:xfrm>
              <a:off x="3618" y="3593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0" lang="zh-TW" altLang="en-US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低</a:t>
              </a:r>
              <a:endParaRPr kumimoji="0" lang="zh-TW" altLang="en-US" sz="1600" b="1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406544" name="Rectangle 58" descr="寬右斜對角線"/>
            <p:cNvSpPr>
              <a:spLocks noChangeArrowheads="1"/>
            </p:cNvSpPr>
            <p:nvPr/>
          </p:nvSpPr>
          <p:spPr bwMode="auto">
            <a:xfrm>
              <a:off x="4997" y="3593"/>
              <a:ext cx="2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0" lang="zh-TW" altLang="en-US" b="1">
                  <a:solidFill>
                    <a:srgbClr val="FFFF00"/>
                  </a:solidFill>
                  <a:latin typeface="Times New Roman" pitchFamily="18" charset="0"/>
                  <a:ea typeface="標楷體" pitchFamily="65" charset="-120"/>
                </a:rPr>
                <a:t>高</a:t>
              </a:r>
              <a:endParaRPr kumimoji="0" lang="zh-TW" altLang="en-US" sz="1600" b="1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406545" name="Rectangle 59" descr="寬右斜對角線"/>
            <p:cNvSpPr>
              <a:spLocks noChangeArrowheads="1"/>
            </p:cNvSpPr>
            <p:nvPr/>
          </p:nvSpPr>
          <p:spPr bwMode="auto">
            <a:xfrm>
              <a:off x="3168" y="3381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kumimoji="0" lang="zh-TW" altLang="en-US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其他層</a:t>
              </a:r>
              <a:endParaRPr kumimoji="0" lang="zh-TW" altLang="en-US" sz="1600" b="1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406546" name="Rectangle 60" descr="寬右斜對角線"/>
            <p:cNvSpPr>
              <a:spLocks noChangeArrowheads="1"/>
            </p:cNvSpPr>
            <p:nvPr/>
          </p:nvSpPr>
          <p:spPr bwMode="auto">
            <a:xfrm>
              <a:off x="3168" y="2341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kumimoji="0" lang="zh-TW" altLang="en-US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策略層</a:t>
              </a:r>
              <a:endParaRPr kumimoji="0" lang="zh-TW" altLang="en-US" sz="1600" b="1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406547" name="Line 61"/>
            <p:cNvSpPr>
              <a:spLocks noChangeShapeType="1"/>
            </p:cNvSpPr>
            <p:nvPr/>
          </p:nvSpPr>
          <p:spPr bwMode="auto">
            <a:xfrm>
              <a:off x="4056" y="3716"/>
              <a:ext cx="840" cy="0"/>
            </a:xfrm>
            <a:prstGeom prst="line">
              <a:avLst/>
            </a:prstGeom>
            <a:noFill/>
            <a:ln w="50800">
              <a:solidFill>
                <a:srgbClr val="FFFF66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6548" name="Line 62"/>
            <p:cNvSpPr>
              <a:spLocks noChangeShapeType="1"/>
            </p:cNvSpPr>
            <p:nvPr/>
          </p:nvSpPr>
          <p:spPr bwMode="auto">
            <a:xfrm>
              <a:off x="3504" y="2612"/>
              <a:ext cx="0" cy="72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6549" name="Rectangle 63" descr="寬右斜對角線"/>
            <p:cNvSpPr>
              <a:spLocks noChangeArrowheads="1"/>
            </p:cNvSpPr>
            <p:nvPr/>
          </p:nvSpPr>
          <p:spPr bwMode="auto">
            <a:xfrm>
              <a:off x="4488" y="2477"/>
              <a:ext cx="6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zh-TW" altLang="en-US" b="1">
                  <a:ea typeface="標楷體" pitchFamily="65" charset="-120"/>
                </a:rPr>
                <a:t>經營關鍵知識</a:t>
              </a:r>
            </a:p>
          </p:txBody>
        </p:sp>
        <p:sp>
          <p:nvSpPr>
            <p:cNvPr id="406550" name="Rectangle 64" descr="寬右斜對角線"/>
            <p:cNvSpPr>
              <a:spLocks noChangeArrowheads="1"/>
            </p:cNvSpPr>
            <p:nvPr/>
          </p:nvSpPr>
          <p:spPr bwMode="auto">
            <a:xfrm>
              <a:off x="4488" y="3101"/>
              <a:ext cx="6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zh-TW" altLang="en-US" b="1">
                  <a:ea typeface="標楷體" pitchFamily="65" charset="-120"/>
                </a:rPr>
                <a:t>營運關鍵知識</a:t>
              </a:r>
            </a:p>
          </p:txBody>
        </p:sp>
        <p:sp>
          <p:nvSpPr>
            <p:cNvPr id="406551" name="Rectangle 65" descr="寬右斜對角線"/>
            <p:cNvSpPr>
              <a:spLocks noChangeArrowheads="1"/>
            </p:cNvSpPr>
            <p:nvPr/>
          </p:nvSpPr>
          <p:spPr bwMode="auto">
            <a:xfrm>
              <a:off x="3768" y="2477"/>
              <a:ext cx="6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zh-TW" altLang="en-US" b="1">
                  <a:ea typeface="標楷體" pitchFamily="65" charset="-120"/>
                </a:rPr>
                <a:t>經營缺口知識</a:t>
              </a:r>
            </a:p>
          </p:txBody>
        </p:sp>
        <p:sp>
          <p:nvSpPr>
            <p:cNvPr id="406552" name="Rectangle 66" descr="寬右斜對角線"/>
            <p:cNvSpPr>
              <a:spLocks noChangeArrowheads="1"/>
            </p:cNvSpPr>
            <p:nvPr/>
          </p:nvSpPr>
          <p:spPr bwMode="auto">
            <a:xfrm>
              <a:off x="3768" y="3101"/>
              <a:ext cx="6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kumimoji="0" lang="zh-TW" altLang="en-US" b="1">
                  <a:ea typeface="標楷體" pitchFamily="65" charset="-120"/>
                </a:rPr>
                <a:t>營運缺口知識</a:t>
              </a:r>
            </a:p>
          </p:txBody>
        </p:sp>
      </p:grpSp>
      <p:sp>
        <p:nvSpPr>
          <p:cNvPr id="2004035" name="Rectangle 67"/>
          <p:cNvSpPr>
            <a:spLocks noChangeArrowheads="1"/>
          </p:cNvSpPr>
          <p:nvPr/>
        </p:nvSpPr>
        <p:spPr bwMode="auto">
          <a:xfrm>
            <a:off x="4211638" y="765175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altLang="zh-TW" sz="45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MS Gothic" pitchFamily="49" charset="-128"/>
              </a:rPr>
              <a:t>Dimension 1</a:t>
            </a:r>
          </a:p>
        </p:txBody>
      </p:sp>
      <p:sp>
        <p:nvSpPr>
          <p:cNvPr id="406535" name="Text Box 68"/>
          <p:cNvSpPr txBox="1">
            <a:spLocks noChangeArrowheads="1"/>
          </p:cNvSpPr>
          <p:nvPr/>
        </p:nvSpPr>
        <p:spPr bwMode="auto">
          <a:xfrm>
            <a:off x="4716463" y="1916113"/>
            <a:ext cx="3455987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ea typeface="標楷體" pitchFamily="65" charset="-120"/>
              </a:rPr>
              <a:t>策略層次、未將發生、與</a:t>
            </a:r>
            <a:r>
              <a:rPr lang="en-US" altLang="zh-TW" sz="2400">
                <a:ea typeface="標楷體" pitchFamily="65" charset="-120"/>
              </a:rPr>
              <a:t>CSF</a:t>
            </a:r>
            <a:r>
              <a:rPr lang="zh-TW" altLang="en-US" sz="2400">
                <a:ea typeface="標楷體" pitchFamily="65" charset="-120"/>
              </a:rPr>
              <a:t>關聯度高</a:t>
            </a:r>
          </a:p>
        </p:txBody>
      </p:sp>
      <p:sp>
        <p:nvSpPr>
          <p:cNvPr id="406536" name="Text Box 69"/>
          <p:cNvSpPr txBox="1">
            <a:spLocks noChangeArrowheads="1"/>
          </p:cNvSpPr>
          <p:nvPr/>
        </p:nvSpPr>
        <p:spPr bwMode="auto">
          <a:xfrm>
            <a:off x="1411288" y="3797300"/>
            <a:ext cx="3160712" cy="1993900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zh-TW" altLang="en-US" sz="2000">
                <a:ea typeface="標楷體" pitchFamily="65" charset="-120"/>
              </a:rPr>
              <a:t>院所經營知識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zh-TW" altLang="en-US" sz="2000">
                <a:ea typeface="標楷體" pitchFamily="65" charset="-120"/>
              </a:rPr>
              <a:t>醫藥法規知識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zh-TW" altLang="en-US" sz="2000">
                <a:ea typeface="標楷體" pitchFamily="65" charset="-120"/>
              </a:rPr>
              <a:t>系統新知識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zh-TW" altLang="en-US" sz="2000">
                <a:ea typeface="標楷體" pitchFamily="65" charset="-120"/>
              </a:rPr>
              <a:t>健保申報規劃知識</a:t>
            </a:r>
          </a:p>
          <a:p>
            <a:pPr>
              <a:spcBef>
                <a:spcPct val="30000"/>
              </a:spcBef>
            </a:pPr>
            <a:endParaRPr lang="en-US" altLang="zh-TW" sz="2000">
              <a:ea typeface="標楷體" pitchFamily="65" charset="-12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B418C-8115-4ED4-AA8F-EEC970094771}" type="slidenum">
              <a:rPr lang="en-US" altLang="zh-TW"/>
              <a:pPr>
                <a:defRPr/>
              </a:pPr>
              <a:t>35</a:t>
            </a:fld>
            <a:endParaRPr lang="en-US" altLang="zh-TW"/>
          </a:p>
        </p:txBody>
      </p:sp>
      <p:sp>
        <p:nvSpPr>
          <p:cNvPr id="407555" name="AutoShape 2"/>
          <p:cNvSpPr>
            <a:spLocks noChangeArrowheads="1"/>
          </p:cNvSpPr>
          <p:nvPr/>
        </p:nvSpPr>
        <p:spPr bwMode="auto">
          <a:xfrm>
            <a:off x="2197100" y="952500"/>
            <a:ext cx="1066800" cy="1022350"/>
          </a:xfrm>
          <a:prstGeom prst="cube">
            <a:avLst>
              <a:gd name="adj" fmla="val 25000"/>
            </a:avLst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685800"/>
            <a:ext cx="3592513" cy="2798763"/>
            <a:chOff x="-49" y="45"/>
            <a:chExt cx="2263" cy="1763"/>
          </a:xfrm>
        </p:grpSpPr>
        <p:sp>
          <p:nvSpPr>
            <p:cNvPr id="407576" name="Text Box 4"/>
            <p:cNvSpPr txBox="1">
              <a:spLocks noChangeArrowheads="1"/>
            </p:cNvSpPr>
            <p:nvPr/>
          </p:nvSpPr>
          <p:spPr bwMode="auto">
            <a:xfrm>
              <a:off x="-49" y="384"/>
              <a:ext cx="289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/>
              <a:r>
                <a:rPr kumimoji="0" lang="zh-TW" altLang="en-US" b="1">
                  <a:latin typeface="Times New Roman" pitchFamily="18" charset="0"/>
                  <a:ea typeface="標楷體" pitchFamily="65" charset="-120"/>
                </a:rPr>
                <a:t>處理問題</a:t>
              </a:r>
              <a:endParaRPr kumimoji="0" lang="zh-TW" altLang="en-US" sz="1600" b="1">
                <a:latin typeface="Times New Roman" pitchFamily="18" charset="0"/>
                <a:ea typeface="標楷體" pitchFamily="65" charset="-12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6" y="45"/>
              <a:ext cx="2118" cy="1763"/>
              <a:chOff x="96" y="45"/>
              <a:chExt cx="2118" cy="1763"/>
            </a:xfrm>
          </p:grpSpPr>
          <p:sp>
            <p:nvSpPr>
              <p:cNvPr id="407578" name="Text Box 6"/>
              <p:cNvSpPr txBox="1">
                <a:spLocks noChangeArrowheads="1"/>
              </p:cNvSpPr>
              <p:nvPr/>
            </p:nvSpPr>
            <p:spPr bwMode="auto">
              <a:xfrm>
                <a:off x="1793" y="847"/>
                <a:ext cx="4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zh-TW" altLang="en-US" sz="1600" b="1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策略層次</a:t>
                </a:r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46" y="351"/>
                <a:ext cx="996" cy="1023"/>
                <a:chOff x="1008" y="1296"/>
                <a:chExt cx="2448" cy="2160"/>
              </a:xfrm>
            </p:grpSpPr>
            <p:sp>
              <p:nvSpPr>
                <p:cNvPr id="407619" name="Rectangle 8"/>
                <p:cNvSpPr>
                  <a:spLocks noChangeArrowheads="1"/>
                </p:cNvSpPr>
                <p:nvPr/>
              </p:nvSpPr>
              <p:spPr bwMode="auto">
                <a:xfrm>
                  <a:off x="1008" y="1296"/>
                  <a:ext cx="2448" cy="2160"/>
                </a:xfrm>
                <a:prstGeom prst="rect">
                  <a:avLst/>
                </a:prstGeom>
                <a:noFill/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407620" name="Line 9"/>
                <p:cNvSpPr>
                  <a:spLocks noChangeShapeType="1"/>
                </p:cNvSpPr>
                <p:nvPr/>
              </p:nvSpPr>
              <p:spPr bwMode="auto">
                <a:xfrm>
                  <a:off x="1008" y="2400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07621" name="Line 10"/>
                <p:cNvSpPr>
                  <a:spLocks noChangeShapeType="1"/>
                </p:cNvSpPr>
                <p:nvPr/>
              </p:nvSpPr>
              <p:spPr bwMode="auto">
                <a:xfrm>
                  <a:off x="2256" y="1296"/>
                  <a:ext cx="0" cy="2160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407580" name="Line 11"/>
              <p:cNvSpPr>
                <a:spLocks noChangeShapeType="1"/>
              </p:cNvSpPr>
              <p:nvPr/>
            </p:nvSpPr>
            <p:spPr bwMode="auto">
              <a:xfrm flipV="1">
                <a:off x="1442" y="56"/>
                <a:ext cx="351" cy="29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81" name="Line 12"/>
              <p:cNvSpPr>
                <a:spLocks noChangeShapeType="1"/>
              </p:cNvSpPr>
              <p:nvPr/>
            </p:nvSpPr>
            <p:spPr bwMode="auto">
              <a:xfrm flipV="1">
                <a:off x="1442" y="1078"/>
                <a:ext cx="351" cy="2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82" name="Line 13"/>
              <p:cNvSpPr>
                <a:spLocks noChangeShapeType="1"/>
              </p:cNvSpPr>
              <p:nvPr/>
            </p:nvSpPr>
            <p:spPr bwMode="auto">
              <a:xfrm flipV="1">
                <a:off x="446" y="56"/>
                <a:ext cx="351" cy="29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83" name="Line 14"/>
              <p:cNvSpPr>
                <a:spLocks noChangeShapeType="1"/>
              </p:cNvSpPr>
              <p:nvPr/>
            </p:nvSpPr>
            <p:spPr bwMode="auto">
              <a:xfrm>
                <a:off x="1793" y="56"/>
                <a:ext cx="0" cy="102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84" name="Line 15"/>
              <p:cNvSpPr>
                <a:spLocks noChangeShapeType="1"/>
              </p:cNvSpPr>
              <p:nvPr/>
            </p:nvSpPr>
            <p:spPr bwMode="auto">
              <a:xfrm>
                <a:off x="797" y="56"/>
                <a:ext cx="9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85" name="Line 16"/>
              <p:cNvSpPr>
                <a:spLocks noChangeShapeType="1"/>
              </p:cNvSpPr>
              <p:nvPr/>
            </p:nvSpPr>
            <p:spPr bwMode="auto">
              <a:xfrm flipV="1">
                <a:off x="954" y="56"/>
                <a:ext cx="351" cy="295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86" name="Line 17"/>
              <p:cNvSpPr>
                <a:spLocks noChangeShapeType="1"/>
              </p:cNvSpPr>
              <p:nvPr/>
            </p:nvSpPr>
            <p:spPr bwMode="auto">
              <a:xfrm flipV="1">
                <a:off x="1442" y="578"/>
                <a:ext cx="351" cy="2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87" name="Line 18"/>
              <p:cNvSpPr>
                <a:spLocks noChangeShapeType="1"/>
              </p:cNvSpPr>
              <p:nvPr/>
            </p:nvSpPr>
            <p:spPr bwMode="auto">
              <a:xfrm>
                <a:off x="1285" y="56"/>
                <a:ext cx="0" cy="102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88" name="Line 19"/>
              <p:cNvSpPr>
                <a:spLocks noChangeShapeType="1"/>
              </p:cNvSpPr>
              <p:nvPr/>
            </p:nvSpPr>
            <p:spPr bwMode="auto">
              <a:xfrm>
                <a:off x="797" y="56"/>
                <a:ext cx="0" cy="102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89" name="Line 20"/>
              <p:cNvSpPr>
                <a:spLocks noChangeShapeType="1"/>
              </p:cNvSpPr>
              <p:nvPr/>
            </p:nvSpPr>
            <p:spPr bwMode="auto">
              <a:xfrm flipV="1">
                <a:off x="465" y="1078"/>
                <a:ext cx="352" cy="2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90" name="Line 21"/>
              <p:cNvSpPr>
                <a:spLocks noChangeShapeType="1"/>
              </p:cNvSpPr>
              <p:nvPr/>
            </p:nvSpPr>
            <p:spPr bwMode="auto">
              <a:xfrm>
                <a:off x="797" y="1078"/>
                <a:ext cx="9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91" name="Text Box 22"/>
              <p:cNvSpPr txBox="1">
                <a:spLocks noChangeArrowheads="1"/>
              </p:cNvSpPr>
              <p:nvPr/>
            </p:nvSpPr>
            <p:spPr bwMode="auto">
              <a:xfrm>
                <a:off x="1528" y="1332"/>
                <a:ext cx="38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0" lang="zh-TW" altLang="en-US" sz="1600" b="1">
                    <a:solidFill>
                      <a:srgbClr val="FFCC00"/>
                    </a:solidFill>
                    <a:latin typeface="Times New Roman" pitchFamily="18" charset="0"/>
                    <a:ea typeface="標楷體" pitchFamily="65" charset="-120"/>
                  </a:rPr>
                  <a:t>作業層次</a:t>
                </a:r>
              </a:p>
            </p:txBody>
          </p:sp>
          <p:sp>
            <p:nvSpPr>
              <p:cNvPr id="407592" name="Line 23"/>
              <p:cNvSpPr>
                <a:spLocks noChangeShapeType="1"/>
              </p:cNvSpPr>
              <p:nvPr/>
            </p:nvSpPr>
            <p:spPr bwMode="auto">
              <a:xfrm>
                <a:off x="641" y="192"/>
                <a:ext cx="9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93" name="Line 24"/>
              <p:cNvSpPr>
                <a:spLocks noChangeShapeType="1"/>
              </p:cNvSpPr>
              <p:nvPr/>
            </p:nvSpPr>
            <p:spPr bwMode="auto">
              <a:xfrm>
                <a:off x="1637" y="192"/>
                <a:ext cx="0" cy="1023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94" name="Line 25"/>
              <p:cNvSpPr>
                <a:spLocks noChangeShapeType="1"/>
              </p:cNvSpPr>
              <p:nvPr/>
            </p:nvSpPr>
            <p:spPr bwMode="auto">
              <a:xfrm flipV="1">
                <a:off x="954" y="1078"/>
                <a:ext cx="351" cy="2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95" name="Line 26"/>
              <p:cNvSpPr>
                <a:spLocks noChangeShapeType="1"/>
              </p:cNvSpPr>
              <p:nvPr/>
            </p:nvSpPr>
            <p:spPr bwMode="auto">
              <a:xfrm>
                <a:off x="641" y="1215"/>
                <a:ext cx="9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96" name="Line 27"/>
              <p:cNvSpPr>
                <a:spLocks noChangeShapeType="1"/>
              </p:cNvSpPr>
              <p:nvPr/>
            </p:nvSpPr>
            <p:spPr bwMode="auto">
              <a:xfrm>
                <a:off x="641" y="215"/>
                <a:ext cx="0" cy="102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97" name="Line 28"/>
              <p:cNvSpPr>
                <a:spLocks noChangeShapeType="1"/>
              </p:cNvSpPr>
              <p:nvPr/>
            </p:nvSpPr>
            <p:spPr bwMode="auto">
              <a:xfrm flipV="1">
                <a:off x="446" y="578"/>
                <a:ext cx="351" cy="2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98" name="Line 29"/>
              <p:cNvSpPr>
                <a:spLocks noChangeShapeType="1"/>
              </p:cNvSpPr>
              <p:nvPr/>
            </p:nvSpPr>
            <p:spPr bwMode="auto">
              <a:xfrm>
                <a:off x="797" y="578"/>
                <a:ext cx="9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599" name="Line 30"/>
              <p:cNvSpPr>
                <a:spLocks noChangeShapeType="1"/>
              </p:cNvSpPr>
              <p:nvPr/>
            </p:nvSpPr>
            <p:spPr bwMode="auto">
              <a:xfrm flipV="1">
                <a:off x="954" y="578"/>
                <a:ext cx="351" cy="29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600" name="Line 31"/>
              <p:cNvSpPr>
                <a:spLocks noChangeShapeType="1"/>
              </p:cNvSpPr>
              <p:nvPr/>
            </p:nvSpPr>
            <p:spPr bwMode="auto">
              <a:xfrm>
                <a:off x="641" y="715"/>
                <a:ext cx="996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601" name="Line 32"/>
              <p:cNvSpPr>
                <a:spLocks noChangeShapeType="1"/>
              </p:cNvSpPr>
              <p:nvPr/>
            </p:nvSpPr>
            <p:spPr bwMode="auto">
              <a:xfrm>
                <a:off x="1129" y="192"/>
                <a:ext cx="0" cy="1023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602" name="Text Box 33"/>
              <p:cNvSpPr txBox="1">
                <a:spLocks noChangeArrowheads="1"/>
              </p:cNvSpPr>
              <p:nvPr/>
            </p:nvSpPr>
            <p:spPr bwMode="auto">
              <a:xfrm>
                <a:off x="1793" y="1237"/>
                <a:ext cx="1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kumimoji="0" lang="zh-TW" altLang="zh-TW" sz="1600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407603" name="Text Box 34"/>
              <p:cNvSpPr txBox="1">
                <a:spLocks noChangeArrowheads="1"/>
              </p:cNvSpPr>
              <p:nvPr/>
            </p:nvSpPr>
            <p:spPr bwMode="auto">
              <a:xfrm>
                <a:off x="1368" y="45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1</a:t>
                </a:r>
              </a:p>
            </p:txBody>
          </p:sp>
          <p:sp>
            <p:nvSpPr>
              <p:cNvPr id="407604" name="Text Box 35"/>
              <p:cNvSpPr txBox="1">
                <a:spLocks noChangeArrowheads="1"/>
              </p:cNvSpPr>
              <p:nvPr/>
            </p:nvSpPr>
            <p:spPr bwMode="auto">
              <a:xfrm>
                <a:off x="1197" y="19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solidFill>
                      <a:srgbClr val="FF66CC"/>
                    </a:solidFill>
                    <a:latin typeface="Times New Roman" pitchFamily="18" charset="0"/>
                    <a:ea typeface="標楷體" pitchFamily="65" charset="-120"/>
                  </a:rPr>
                  <a:t>2</a:t>
                </a:r>
              </a:p>
            </p:txBody>
          </p:sp>
          <p:sp>
            <p:nvSpPr>
              <p:cNvPr id="407605" name="Text Box 36"/>
              <p:cNvSpPr txBox="1">
                <a:spLocks noChangeArrowheads="1"/>
              </p:cNvSpPr>
              <p:nvPr/>
            </p:nvSpPr>
            <p:spPr bwMode="auto">
              <a:xfrm>
                <a:off x="1314" y="1025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solidFill>
                      <a:schemeClr val="accent1"/>
                    </a:solidFill>
                    <a:latin typeface="Times New Roman" pitchFamily="18" charset="0"/>
                    <a:ea typeface="標楷體" pitchFamily="65" charset="-120"/>
                  </a:rPr>
                  <a:t>3</a:t>
                </a:r>
              </a:p>
            </p:txBody>
          </p:sp>
          <p:sp>
            <p:nvSpPr>
              <p:cNvPr id="407606" name="Text Box 37"/>
              <p:cNvSpPr txBox="1">
                <a:spLocks noChangeArrowheads="1"/>
              </p:cNvSpPr>
              <p:nvPr/>
            </p:nvSpPr>
            <p:spPr bwMode="auto">
              <a:xfrm>
                <a:off x="1134" y="1213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latin typeface="Times New Roman" pitchFamily="18" charset="0"/>
                    <a:ea typeface="標楷體" pitchFamily="65" charset="-120"/>
                  </a:rPr>
                  <a:t>4</a:t>
                </a:r>
              </a:p>
            </p:txBody>
          </p:sp>
          <p:sp>
            <p:nvSpPr>
              <p:cNvPr id="407607" name="Text Box 38"/>
              <p:cNvSpPr txBox="1">
                <a:spLocks noChangeArrowheads="1"/>
              </p:cNvSpPr>
              <p:nvPr/>
            </p:nvSpPr>
            <p:spPr bwMode="auto">
              <a:xfrm>
                <a:off x="841" y="45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solidFill>
                      <a:srgbClr val="FFFF00"/>
                    </a:solidFill>
                    <a:latin typeface="Times New Roman" pitchFamily="18" charset="0"/>
                    <a:ea typeface="標楷體" pitchFamily="65" charset="-120"/>
                  </a:rPr>
                  <a:t>5</a:t>
                </a:r>
              </a:p>
            </p:txBody>
          </p:sp>
          <p:sp>
            <p:nvSpPr>
              <p:cNvPr id="407608" name="Text Box 39"/>
              <p:cNvSpPr txBox="1">
                <a:spLocks noChangeArrowheads="1"/>
              </p:cNvSpPr>
              <p:nvPr/>
            </p:nvSpPr>
            <p:spPr bwMode="auto">
              <a:xfrm>
                <a:off x="774" y="192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solidFill>
                      <a:srgbClr val="FFCC66"/>
                    </a:solidFill>
                    <a:latin typeface="Times New Roman" pitchFamily="18" charset="0"/>
                    <a:ea typeface="標楷體" pitchFamily="65" charset="-120"/>
                  </a:rPr>
                  <a:t>6</a:t>
                </a:r>
              </a:p>
            </p:txBody>
          </p:sp>
          <p:sp>
            <p:nvSpPr>
              <p:cNvPr id="407609" name="Text Box 40"/>
              <p:cNvSpPr txBox="1">
                <a:spLocks noChangeArrowheads="1"/>
              </p:cNvSpPr>
              <p:nvPr/>
            </p:nvSpPr>
            <p:spPr bwMode="auto">
              <a:xfrm>
                <a:off x="817" y="1025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solidFill>
                      <a:schemeClr val="accent2"/>
                    </a:solidFill>
                    <a:latin typeface="Times New Roman" pitchFamily="18" charset="0"/>
                    <a:ea typeface="標楷體" pitchFamily="65" charset="-120"/>
                  </a:rPr>
                  <a:t>7</a:t>
                </a:r>
              </a:p>
            </p:txBody>
          </p:sp>
          <p:sp>
            <p:nvSpPr>
              <p:cNvPr id="407610" name="Text Box 41"/>
              <p:cNvSpPr txBox="1">
                <a:spLocks noChangeArrowheads="1"/>
              </p:cNvSpPr>
              <p:nvPr/>
            </p:nvSpPr>
            <p:spPr bwMode="auto">
              <a:xfrm>
                <a:off x="641" y="1213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en-US" altLang="zh-TW" sz="1600" b="1">
                    <a:solidFill>
                      <a:srgbClr val="00FF00"/>
                    </a:solidFill>
                    <a:latin typeface="Times New Roman" pitchFamily="18" charset="0"/>
                    <a:ea typeface="標楷體" pitchFamily="65" charset="-120"/>
                  </a:rPr>
                  <a:t>8</a:t>
                </a:r>
              </a:p>
            </p:txBody>
          </p:sp>
          <p:sp>
            <p:nvSpPr>
              <p:cNvPr id="407611" name="Line 42"/>
              <p:cNvSpPr>
                <a:spLocks noChangeShapeType="1"/>
              </p:cNvSpPr>
              <p:nvPr/>
            </p:nvSpPr>
            <p:spPr bwMode="auto">
              <a:xfrm>
                <a:off x="253" y="623"/>
                <a:ext cx="0" cy="419"/>
              </a:xfrm>
              <a:prstGeom prst="line">
                <a:avLst/>
              </a:prstGeom>
              <a:noFill/>
              <a:ln w="57150">
                <a:solidFill>
                  <a:srgbClr val="990099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612" name="Line 43"/>
              <p:cNvSpPr>
                <a:spLocks noChangeShapeType="1"/>
              </p:cNvSpPr>
              <p:nvPr/>
            </p:nvSpPr>
            <p:spPr bwMode="auto">
              <a:xfrm flipV="1">
                <a:off x="753" y="1481"/>
                <a:ext cx="333" cy="5"/>
              </a:xfrm>
              <a:prstGeom prst="line">
                <a:avLst/>
              </a:prstGeom>
              <a:noFill/>
              <a:ln w="44450">
                <a:solidFill>
                  <a:srgbClr val="990099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613" name="Line 44"/>
              <p:cNvSpPr>
                <a:spLocks noChangeShapeType="1"/>
              </p:cNvSpPr>
              <p:nvPr/>
            </p:nvSpPr>
            <p:spPr bwMode="auto">
              <a:xfrm rot="21482212" flipV="1">
                <a:off x="1717" y="1213"/>
                <a:ext cx="204" cy="161"/>
              </a:xfrm>
              <a:prstGeom prst="line">
                <a:avLst/>
              </a:prstGeom>
              <a:noFill/>
              <a:ln w="38100">
                <a:solidFill>
                  <a:srgbClr val="990099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7614" name="Text Box 45" descr="寬右斜對角線"/>
              <p:cNvSpPr txBox="1">
                <a:spLocks noChangeArrowheads="1"/>
              </p:cNvSpPr>
              <p:nvPr/>
            </p:nvSpPr>
            <p:spPr bwMode="auto">
              <a:xfrm>
                <a:off x="96" y="257"/>
                <a:ext cx="375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zh-TW" altLang="en-US" sz="1600" b="1">
                    <a:latin typeface="Times New Roman" pitchFamily="18" charset="0"/>
                    <a:ea typeface="標楷體" pitchFamily="65" charset="-120"/>
                  </a:rPr>
                  <a:t>未將發生</a:t>
                </a:r>
              </a:p>
            </p:txBody>
          </p:sp>
          <p:sp>
            <p:nvSpPr>
              <p:cNvPr id="407615" name="Text Box 46" descr="寬右斜對角線"/>
              <p:cNvSpPr txBox="1">
                <a:spLocks noChangeArrowheads="1"/>
              </p:cNvSpPr>
              <p:nvPr/>
            </p:nvSpPr>
            <p:spPr bwMode="auto">
              <a:xfrm>
                <a:off x="1081" y="1374"/>
                <a:ext cx="5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zh-TW" altLang="en-US" sz="1600" b="1">
                    <a:solidFill>
                      <a:srgbClr val="FFFF00"/>
                    </a:solidFill>
                    <a:latin typeface="Times New Roman" pitchFamily="18" charset="0"/>
                    <a:ea typeface="標楷體" pitchFamily="65" charset="-120"/>
                  </a:rPr>
                  <a:t>高關連</a:t>
                </a:r>
              </a:p>
            </p:txBody>
          </p:sp>
          <p:sp>
            <p:nvSpPr>
              <p:cNvPr id="407616" name="Text Box 47" descr="寬右斜對角線"/>
              <p:cNvSpPr txBox="1">
                <a:spLocks noChangeArrowheads="1"/>
              </p:cNvSpPr>
              <p:nvPr/>
            </p:nvSpPr>
            <p:spPr bwMode="auto">
              <a:xfrm>
                <a:off x="253" y="1374"/>
                <a:ext cx="50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zh-TW" altLang="en-US" sz="1600" b="1">
                    <a:solidFill>
                      <a:srgbClr val="00FF00"/>
                    </a:solidFill>
                    <a:latin typeface="Times New Roman" pitchFamily="18" charset="0"/>
                    <a:ea typeface="標楷體" pitchFamily="65" charset="-120"/>
                  </a:rPr>
                  <a:t>低關連</a:t>
                </a:r>
              </a:p>
            </p:txBody>
          </p:sp>
          <p:sp>
            <p:nvSpPr>
              <p:cNvPr id="407617" name="Text Box 48" descr="寬右斜對角線"/>
              <p:cNvSpPr txBox="1">
                <a:spLocks noChangeArrowheads="1"/>
              </p:cNvSpPr>
              <p:nvPr/>
            </p:nvSpPr>
            <p:spPr bwMode="auto">
              <a:xfrm>
                <a:off x="96" y="1025"/>
                <a:ext cx="38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zh-TW" altLang="en-US" sz="1600" b="1">
                    <a:solidFill>
                      <a:srgbClr val="00FF00"/>
                    </a:solidFill>
                    <a:latin typeface="Times New Roman" pitchFamily="18" charset="0"/>
                    <a:ea typeface="標楷體" pitchFamily="65" charset="-120"/>
                  </a:rPr>
                  <a:t>正已發生</a:t>
                </a:r>
              </a:p>
            </p:txBody>
          </p:sp>
          <p:sp>
            <p:nvSpPr>
              <p:cNvPr id="407618" name="Text Box 49" descr="寬右斜對角線"/>
              <p:cNvSpPr txBox="1">
                <a:spLocks noChangeArrowheads="1"/>
              </p:cNvSpPr>
              <p:nvPr/>
            </p:nvSpPr>
            <p:spPr bwMode="auto">
              <a:xfrm>
                <a:off x="505" y="1577"/>
                <a:ext cx="8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0" lang="zh-TW" altLang="en-US" b="1">
                    <a:latin typeface="Times New Roman" pitchFamily="18" charset="0"/>
                    <a:ea typeface="標楷體" pitchFamily="65" charset="-120"/>
                  </a:rPr>
                  <a:t>與</a:t>
                </a:r>
                <a:r>
                  <a:rPr kumimoji="0" lang="en-US" altLang="zh-TW" b="1">
                    <a:latin typeface="Times New Roman" pitchFamily="18" charset="0"/>
                    <a:ea typeface="標楷體" pitchFamily="65" charset="-120"/>
                  </a:rPr>
                  <a:t>CSF</a:t>
                </a:r>
                <a:r>
                  <a:rPr kumimoji="0" lang="zh-TW" altLang="en-US" b="1">
                    <a:latin typeface="Times New Roman" pitchFamily="18" charset="0"/>
                    <a:ea typeface="標楷體" pitchFamily="65" charset="-120"/>
                  </a:rPr>
                  <a:t>關係</a:t>
                </a:r>
                <a:endParaRPr kumimoji="0" lang="zh-TW" altLang="en-US" sz="1600" b="1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</p:grpSp>
      <p:sp>
        <p:nvSpPr>
          <p:cNvPr id="407557" name="Rectangle 50"/>
          <p:cNvSpPr>
            <a:spLocks noChangeArrowheads="1"/>
          </p:cNvSpPr>
          <p:nvPr/>
        </p:nvSpPr>
        <p:spPr bwMode="auto">
          <a:xfrm>
            <a:off x="6045200" y="4876800"/>
            <a:ext cx="1212850" cy="990600"/>
          </a:xfrm>
          <a:prstGeom prst="rect">
            <a:avLst/>
          </a:prstGeom>
          <a:solidFill>
            <a:srgbClr val="FFCC66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7558" name="Rectangle 51" descr="寬右斜對角線"/>
          <p:cNvSpPr>
            <a:spLocks noChangeArrowheads="1"/>
          </p:cNvSpPr>
          <p:nvPr/>
        </p:nvSpPr>
        <p:spPr bwMode="auto">
          <a:xfrm>
            <a:off x="6043613" y="3883025"/>
            <a:ext cx="2376487" cy="1987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7559" name="Line 52"/>
          <p:cNvSpPr>
            <a:spLocks noChangeShapeType="1"/>
          </p:cNvSpPr>
          <p:nvPr/>
        </p:nvSpPr>
        <p:spPr bwMode="auto">
          <a:xfrm>
            <a:off x="6043613" y="4884738"/>
            <a:ext cx="23574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7560" name="Line 53"/>
          <p:cNvSpPr>
            <a:spLocks noChangeShapeType="1"/>
          </p:cNvSpPr>
          <p:nvPr/>
        </p:nvSpPr>
        <p:spPr bwMode="auto">
          <a:xfrm>
            <a:off x="7270750" y="3883025"/>
            <a:ext cx="0" cy="1987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7561" name="Text Box 54"/>
          <p:cNvSpPr txBox="1">
            <a:spLocks noChangeArrowheads="1"/>
          </p:cNvSpPr>
          <p:nvPr/>
        </p:nvSpPr>
        <p:spPr bwMode="auto">
          <a:xfrm>
            <a:off x="5370513" y="4146550"/>
            <a:ext cx="458787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/>
            <a:endParaRPr kumimoji="0" lang="zh-TW" altLang="zh-TW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07562" name="Text Box 55" descr="寬右斜對角線"/>
          <p:cNvSpPr txBox="1">
            <a:spLocks noChangeArrowheads="1"/>
          </p:cNvSpPr>
          <p:nvPr/>
        </p:nvSpPr>
        <p:spPr bwMode="auto">
          <a:xfrm>
            <a:off x="6272213" y="6203950"/>
            <a:ext cx="178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b="1">
                <a:latin typeface="Times New Roman" pitchFamily="18" charset="0"/>
                <a:ea typeface="標楷體" pitchFamily="65" charset="-120"/>
              </a:rPr>
              <a:t>知識的有效程度</a:t>
            </a:r>
            <a:endParaRPr kumimoji="0" lang="zh-TW" altLang="en-US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05048" name="Rectangle 56" descr="寬右斜對角線"/>
          <p:cNvSpPr>
            <a:spLocks noChangeArrowheads="1"/>
          </p:cNvSpPr>
          <p:nvPr/>
        </p:nvSpPr>
        <p:spPr bwMode="auto">
          <a:xfrm>
            <a:off x="5894388" y="58562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kumimoji="0" lang="zh-TW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低</a:t>
            </a:r>
            <a:endParaRPr kumimoji="0" lang="zh-TW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05049" name="Rectangle 57" descr="寬右斜對角線"/>
          <p:cNvSpPr>
            <a:spLocks noChangeArrowheads="1"/>
          </p:cNvSpPr>
          <p:nvPr/>
        </p:nvSpPr>
        <p:spPr bwMode="auto">
          <a:xfrm>
            <a:off x="8077200" y="58562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kumimoji="0" lang="zh-TW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高</a:t>
            </a:r>
            <a:endParaRPr kumimoji="0" lang="zh-TW" altLang="en-US" sz="16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07565" name="Rectangle 58" descr="寬右斜對角線"/>
          <p:cNvSpPr>
            <a:spLocks noChangeArrowheads="1"/>
          </p:cNvSpPr>
          <p:nvPr/>
        </p:nvSpPr>
        <p:spPr bwMode="auto">
          <a:xfrm>
            <a:off x="5181600" y="551973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zh-TW" altLang="en-US" b="1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其他層</a:t>
            </a:r>
            <a:endParaRPr kumimoji="0" lang="zh-TW" altLang="en-US" sz="1600" b="1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07566" name="Rectangle 59" descr="寬右斜對角線"/>
          <p:cNvSpPr>
            <a:spLocks noChangeArrowheads="1"/>
          </p:cNvSpPr>
          <p:nvPr/>
        </p:nvSpPr>
        <p:spPr bwMode="auto">
          <a:xfrm>
            <a:off x="5181600" y="386873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US" b="1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策略層</a:t>
            </a:r>
            <a:endParaRPr kumimoji="0" lang="zh-TW" altLang="en-US" sz="1600" b="1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07567" name="Line 60"/>
          <p:cNvSpPr>
            <a:spLocks noChangeShapeType="1"/>
          </p:cNvSpPr>
          <p:nvPr/>
        </p:nvSpPr>
        <p:spPr bwMode="auto">
          <a:xfrm>
            <a:off x="6589713" y="6051550"/>
            <a:ext cx="1333500" cy="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7568" name="Line 61"/>
          <p:cNvSpPr>
            <a:spLocks noChangeShapeType="1"/>
          </p:cNvSpPr>
          <p:nvPr/>
        </p:nvSpPr>
        <p:spPr bwMode="auto">
          <a:xfrm>
            <a:off x="5715000" y="4298950"/>
            <a:ext cx="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7569" name="Rectangle 62" descr="寬右斜對角線"/>
          <p:cNvSpPr>
            <a:spLocks noChangeArrowheads="1"/>
          </p:cNvSpPr>
          <p:nvPr/>
        </p:nvSpPr>
        <p:spPr bwMode="auto">
          <a:xfrm>
            <a:off x="7275513" y="4084638"/>
            <a:ext cx="104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zh-TW" altLang="en-US" b="1">
                <a:ea typeface="標楷體" pitchFamily="65" charset="-120"/>
              </a:rPr>
              <a:t>經營關鍵知識</a:t>
            </a:r>
          </a:p>
        </p:txBody>
      </p:sp>
      <p:sp>
        <p:nvSpPr>
          <p:cNvPr id="407570" name="Rectangle 63" descr="寬右斜對角線"/>
          <p:cNvSpPr>
            <a:spLocks noChangeArrowheads="1"/>
          </p:cNvSpPr>
          <p:nvPr/>
        </p:nvSpPr>
        <p:spPr bwMode="auto">
          <a:xfrm>
            <a:off x="7275513" y="5075238"/>
            <a:ext cx="104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zh-TW" altLang="en-US" b="1">
                <a:ea typeface="標楷體" pitchFamily="65" charset="-120"/>
              </a:rPr>
              <a:t>營運關鍵知識</a:t>
            </a:r>
          </a:p>
        </p:txBody>
      </p:sp>
      <p:sp>
        <p:nvSpPr>
          <p:cNvPr id="407571" name="Rectangle 64" descr="寬右斜對角線"/>
          <p:cNvSpPr>
            <a:spLocks noChangeArrowheads="1"/>
          </p:cNvSpPr>
          <p:nvPr/>
        </p:nvSpPr>
        <p:spPr bwMode="auto">
          <a:xfrm>
            <a:off x="6132513" y="4084638"/>
            <a:ext cx="104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zh-TW" altLang="en-US" b="1">
                <a:ea typeface="標楷體" pitchFamily="65" charset="-120"/>
              </a:rPr>
              <a:t>經營缺口知識</a:t>
            </a:r>
          </a:p>
        </p:txBody>
      </p:sp>
      <p:sp>
        <p:nvSpPr>
          <p:cNvPr id="407572" name="Rectangle 65" descr="寬右斜對角線"/>
          <p:cNvSpPr>
            <a:spLocks noChangeArrowheads="1"/>
          </p:cNvSpPr>
          <p:nvPr/>
        </p:nvSpPr>
        <p:spPr bwMode="auto">
          <a:xfrm>
            <a:off x="6132513" y="5075238"/>
            <a:ext cx="104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zh-TW" altLang="en-US" b="1">
                <a:ea typeface="標楷體" pitchFamily="65" charset="-120"/>
              </a:rPr>
              <a:t>營運缺口知識</a:t>
            </a:r>
          </a:p>
        </p:txBody>
      </p:sp>
      <p:sp>
        <p:nvSpPr>
          <p:cNvPr id="2005058" name="Rectangle 66"/>
          <p:cNvSpPr>
            <a:spLocks noChangeArrowheads="1"/>
          </p:cNvSpPr>
          <p:nvPr/>
        </p:nvSpPr>
        <p:spPr bwMode="auto">
          <a:xfrm>
            <a:off x="4362450" y="917575"/>
            <a:ext cx="388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en-US" altLang="zh-TW" sz="45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MS Gothic" pitchFamily="49" charset="-128"/>
              </a:rPr>
              <a:t>Dimension 2</a:t>
            </a:r>
          </a:p>
        </p:txBody>
      </p:sp>
      <p:sp>
        <p:nvSpPr>
          <p:cNvPr id="407574" name="Text Box 67"/>
          <p:cNvSpPr txBox="1">
            <a:spLocks noChangeArrowheads="1"/>
          </p:cNvSpPr>
          <p:nvPr/>
        </p:nvSpPr>
        <p:spPr bwMode="auto">
          <a:xfrm>
            <a:off x="4870450" y="2066925"/>
            <a:ext cx="3240088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ea typeface="標楷體" pitchFamily="65" charset="-120"/>
              </a:rPr>
              <a:t>作業層次、未將發生、與</a:t>
            </a:r>
            <a:r>
              <a:rPr lang="en-US" altLang="zh-TW" sz="2400">
                <a:ea typeface="標楷體" pitchFamily="65" charset="-120"/>
              </a:rPr>
              <a:t>CSF</a:t>
            </a:r>
            <a:r>
              <a:rPr lang="zh-TW" altLang="en-US" sz="2400">
                <a:ea typeface="標楷體" pitchFamily="65" charset="-120"/>
              </a:rPr>
              <a:t>關聯度高</a:t>
            </a:r>
          </a:p>
        </p:txBody>
      </p:sp>
      <p:sp>
        <p:nvSpPr>
          <p:cNvPr id="407575" name="Text Box 68"/>
          <p:cNvSpPr txBox="1">
            <a:spLocks noChangeArrowheads="1"/>
          </p:cNvSpPr>
          <p:nvPr/>
        </p:nvSpPr>
        <p:spPr bwMode="auto">
          <a:xfrm>
            <a:off x="1371600" y="3797300"/>
            <a:ext cx="3313113" cy="1993900"/>
          </a:xfrm>
          <a:prstGeom prst="rect">
            <a:avLst/>
          </a:prstGeom>
          <a:noFill/>
          <a:ln w="9525" algn="ctr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zh-TW" altLang="en-US" sz="2000">
                <a:ea typeface="標楷體" pitchFamily="65" charset="-120"/>
              </a:rPr>
              <a:t>各區資料庫整合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zh-TW" altLang="en-US" sz="2000">
                <a:ea typeface="標楷體" pitchFamily="65" charset="-120"/>
              </a:rPr>
              <a:t>問題追蹤控管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zh-TW" altLang="en-US" sz="2000">
                <a:ea typeface="標楷體" pitchFamily="65" charset="-120"/>
              </a:rPr>
              <a:t>申報異動即時掌握度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zh-TW" altLang="en-US" sz="2000">
                <a:ea typeface="標楷體" pitchFamily="65" charset="-120"/>
              </a:rPr>
              <a:t>資訊安全管理知識</a:t>
            </a:r>
          </a:p>
          <a:p>
            <a:pPr>
              <a:spcBef>
                <a:spcPct val="30000"/>
              </a:spcBef>
              <a:buFontTx/>
              <a:buChar char="•"/>
            </a:pPr>
            <a:endParaRPr lang="en-US" altLang="zh-TW" sz="2000">
              <a:ea typeface="標楷體" pitchFamily="65" charset="-12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E6EB2-608E-467B-B2D5-A22D6F0DD3BE}" type="slidenum">
              <a:rPr lang="en-US" altLang="zh-TW"/>
              <a:pPr>
                <a:defRPr/>
              </a:pPr>
              <a:t>36</a:t>
            </a:fld>
            <a:endParaRPr lang="en-US" altLang="zh-TW"/>
          </a:p>
        </p:txBody>
      </p:sp>
      <p:sp>
        <p:nvSpPr>
          <p:cNvPr id="200602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373188" y="457200"/>
            <a:ext cx="7770812" cy="7778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經由知識屬性分析推論</a:t>
            </a:r>
          </a:p>
        </p:txBody>
      </p:sp>
      <p:sp>
        <p:nvSpPr>
          <p:cNvPr id="408579" name="Rectangle 2"/>
          <p:cNvSpPr>
            <a:spLocks noChangeArrowheads="1"/>
          </p:cNvSpPr>
          <p:nvPr/>
        </p:nvSpPr>
        <p:spPr bwMode="auto">
          <a:xfrm>
            <a:off x="1631950" y="2239963"/>
            <a:ext cx="2249488" cy="1709737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經營缺口知識</a:t>
            </a:r>
          </a:p>
        </p:txBody>
      </p:sp>
      <p:sp>
        <p:nvSpPr>
          <p:cNvPr id="408580" name="Rectangle 3"/>
          <p:cNvSpPr>
            <a:spLocks noChangeArrowheads="1"/>
          </p:cNvSpPr>
          <p:nvPr/>
        </p:nvSpPr>
        <p:spPr bwMode="auto">
          <a:xfrm>
            <a:off x="3881438" y="2239963"/>
            <a:ext cx="3727450" cy="170973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zh-TW" altLang="en-US" sz="2000">
                <a:solidFill>
                  <a:schemeClr val="bg2"/>
                </a:solidFill>
                <a:ea typeface="標楷體" pitchFamily="65" charset="-120"/>
              </a:rPr>
              <a:t>院所經營知識</a:t>
            </a:r>
          </a:p>
          <a:p>
            <a:pPr>
              <a:buFontTx/>
              <a:buChar char="•"/>
            </a:pPr>
            <a:r>
              <a:rPr lang="zh-TW" altLang="en-US" sz="2000">
                <a:solidFill>
                  <a:schemeClr val="bg2"/>
                </a:solidFill>
                <a:ea typeface="標楷體" pitchFamily="65" charset="-120"/>
              </a:rPr>
              <a:t>醫藥法規知識</a:t>
            </a:r>
          </a:p>
          <a:p>
            <a:pPr>
              <a:buFontTx/>
              <a:buChar char="•"/>
            </a:pPr>
            <a:r>
              <a:rPr lang="zh-TW" altLang="en-US" sz="2000">
                <a:solidFill>
                  <a:schemeClr val="bg2"/>
                </a:solidFill>
                <a:ea typeface="標楷體" pitchFamily="65" charset="-120"/>
              </a:rPr>
              <a:t>系統新知識</a:t>
            </a:r>
          </a:p>
          <a:p>
            <a:pPr>
              <a:buFontTx/>
              <a:buChar char="•"/>
            </a:pPr>
            <a:r>
              <a:rPr lang="zh-TW" altLang="en-US" sz="2000">
                <a:solidFill>
                  <a:schemeClr val="bg2"/>
                </a:solidFill>
                <a:ea typeface="標楷體" pitchFamily="65" charset="-120"/>
              </a:rPr>
              <a:t>健保申報規劃知識</a:t>
            </a:r>
            <a:endParaRPr lang="zh-TW" altLang="en-US" sz="2000" b="1">
              <a:solidFill>
                <a:schemeClr val="bg2"/>
              </a:solidFill>
              <a:ea typeface="標楷體" pitchFamily="65" charset="-120"/>
            </a:endParaRPr>
          </a:p>
        </p:txBody>
      </p:sp>
      <p:sp>
        <p:nvSpPr>
          <p:cNvPr id="408581" name="Rectangle 4"/>
          <p:cNvSpPr>
            <a:spLocks noChangeArrowheads="1"/>
          </p:cNvSpPr>
          <p:nvPr/>
        </p:nvSpPr>
        <p:spPr bwMode="auto">
          <a:xfrm>
            <a:off x="1631950" y="3951288"/>
            <a:ext cx="2249488" cy="1709737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 b="1">
                <a:solidFill>
                  <a:schemeClr val="bg2"/>
                </a:solidFill>
                <a:ea typeface="標楷體" pitchFamily="65" charset="-120"/>
              </a:rPr>
              <a:t>營運缺口知識</a:t>
            </a:r>
          </a:p>
        </p:txBody>
      </p:sp>
      <p:sp>
        <p:nvSpPr>
          <p:cNvPr id="408582" name="Rectangle 5"/>
          <p:cNvSpPr>
            <a:spLocks noChangeArrowheads="1"/>
          </p:cNvSpPr>
          <p:nvPr/>
        </p:nvSpPr>
        <p:spPr bwMode="auto">
          <a:xfrm>
            <a:off x="3881438" y="3951288"/>
            <a:ext cx="3727450" cy="1709737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Char char="•"/>
            </a:pPr>
            <a:r>
              <a:rPr lang="zh-TW" altLang="en-US" sz="2000">
                <a:solidFill>
                  <a:schemeClr val="bg2"/>
                </a:solidFill>
                <a:ea typeface="標楷體" pitchFamily="65" charset="-120"/>
              </a:rPr>
              <a:t>各區資料庫整合知識</a:t>
            </a:r>
          </a:p>
          <a:p>
            <a:pPr>
              <a:buFontTx/>
              <a:buChar char="•"/>
            </a:pPr>
            <a:r>
              <a:rPr lang="zh-TW" altLang="en-US" sz="2000">
                <a:solidFill>
                  <a:schemeClr val="bg2"/>
                </a:solidFill>
                <a:ea typeface="標楷體" pitchFamily="65" charset="-120"/>
              </a:rPr>
              <a:t>問題追蹤控管知識</a:t>
            </a:r>
          </a:p>
          <a:p>
            <a:pPr>
              <a:buFontTx/>
              <a:buChar char="•"/>
            </a:pPr>
            <a:r>
              <a:rPr lang="zh-TW" altLang="en-US" sz="2000">
                <a:solidFill>
                  <a:schemeClr val="bg2"/>
                </a:solidFill>
                <a:ea typeface="標楷體" pitchFamily="65" charset="-120"/>
              </a:rPr>
              <a:t>申報異動即時知識</a:t>
            </a:r>
          </a:p>
          <a:p>
            <a:pPr>
              <a:buFontTx/>
              <a:buChar char="•"/>
            </a:pPr>
            <a:r>
              <a:rPr lang="zh-TW" altLang="en-US" sz="2000">
                <a:solidFill>
                  <a:schemeClr val="bg2"/>
                </a:solidFill>
                <a:ea typeface="標楷體" pitchFamily="65" charset="-120"/>
              </a:rPr>
              <a:t>資訊安全管理知識</a:t>
            </a:r>
          </a:p>
          <a:p>
            <a:pPr>
              <a:buFontTx/>
              <a:buChar char="•"/>
            </a:pPr>
            <a:endParaRPr lang="en-US" altLang="zh-TW" sz="2000">
              <a:solidFill>
                <a:schemeClr val="bg2"/>
              </a:solidFill>
              <a:ea typeface="標楷體" pitchFamily="65" charset="-12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8000" smtClean="0"/>
              <a:t>SWOT</a:t>
            </a:r>
            <a:r>
              <a:rPr lang="zh-TW" altLang="en-US" sz="8000" smtClean="0"/>
              <a:t>分析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/>
              <a:t>技術理論研究參考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50825"/>
            <a:ext cx="7770812" cy="7778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服務單位</a:t>
            </a:r>
            <a:r>
              <a:rPr lang="en-US" altLang="zh-TW" smtClean="0"/>
              <a:t>SWOT</a:t>
            </a:r>
            <a:r>
              <a:rPr lang="zh-TW" altLang="en-US" smtClean="0"/>
              <a:t>分析</a:t>
            </a:r>
          </a:p>
        </p:txBody>
      </p:sp>
      <p:graphicFrame>
        <p:nvGraphicFramePr>
          <p:cNvPr id="2009091" name="Group 3"/>
          <p:cNvGraphicFramePr>
            <a:graphicFrameLocks noGrp="1"/>
          </p:cNvGraphicFramePr>
          <p:nvPr>
            <p:ph idx="1"/>
          </p:nvPr>
        </p:nvGraphicFramePr>
        <p:xfrm>
          <a:off x="547688" y="1143000"/>
          <a:ext cx="7986712" cy="5114672"/>
        </p:xfrm>
        <a:graphic>
          <a:graphicData uri="http://schemas.openxmlformats.org/drawingml/2006/table">
            <a:tbl>
              <a:tblPr/>
              <a:tblGrid>
                <a:gridCol w="7986712"/>
              </a:tblGrid>
              <a:tr h="208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內部人員對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KM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有正面期待             →良好組織氣氛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具基本客服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SOP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與紀錄機制            →基本交流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互動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紀錄機制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已建置直營區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WebBase C.R.M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系統      →基本交流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互動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紀錄機制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已完成版本更新自動化機制           →基本知識傳播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已建置最新消息廣播機制             →基本知識分享機制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有專屬客服人員機制                 →專業分工有利推行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3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客服人員流動性高                   →造成知識傳承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組織化不易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客服系統資料庫未完全整合           →不易整體性規劃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客服系統與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ERP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未整合                →需要系統建置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客服人員未接受過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KM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訓練             →需要時間培養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缺乏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KMS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與經驗                      →無良好工具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系統效能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速度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功能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不足            →績效不彰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未納入組織相關評核系統             →不易推動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IT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後勤缺乏進階資安技術             →造成推動潛在阻礙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WebBase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系統工程師人力不足          →造成推動能量不足</a:t>
                      </a:r>
                      <a:r>
                        <a:rPr kumimoji="0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細明體" pitchFamily="49" charset="-120"/>
                          <a:ea typeface="細明體" pitchFamily="49" charset="-120"/>
                        </a:rPr>
                        <a:t>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endParaRPr kumimoji="0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細明體" pitchFamily="49" charset="-120"/>
                        <a:ea typeface="細明體" pitchFamily="49" charset="-12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F3290-8C79-4A9C-9E9B-C612428D0D4B}" type="slidenum">
              <a:rPr lang="en-US" altLang="zh-TW"/>
              <a:pPr>
                <a:defRPr/>
              </a:pPr>
              <a:t>38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50825"/>
            <a:ext cx="7770812" cy="7778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服務單位</a:t>
            </a:r>
            <a:r>
              <a:rPr lang="en-US" altLang="zh-TW" smtClean="0"/>
              <a:t>SWOT</a:t>
            </a:r>
            <a:r>
              <a:rPr lang="zh-TW" altLang="en-US" smtClean="0"/>
              <a:t>分析</a:t>
            </a:r>
          </a:p>
        </p:txBody>
      </p:sp>
      <p:graphicFrame>
        <p:nvGraphicFramePr>
          <p:cNvPr id="2011139" name="Group 3"/>
          <p:cNvGraphicFramePr>
            <a:graphicFrameLocks noGrp="1"/>
          </p:cNvGraphicFramePr>
          <p:nvPr>
            <p:ph idx="1"/>
          </p:nvPr>
        </p:nvGraphicFramePr>
        <p:xfrm>
          <a:off x="547688" y="1143000"/>
          <a:ext cx="8062912" cy="5326318"/>
        </p:xfrm>
        <a:graphic>
          <a:graphicData uri="http://schemas.openxmlformats.org/drawingml/2006/table">
            <a:tbl>
              <a:tblPr/>
              <a:tblGrid>
                <a:gridCol w="8062912"/>
              </a:tblGrid>
              <a:tr h="274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VPN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網路建置完備                    →可提供線上作業完善之線路環境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基層院所數位化已超過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            →端末具備硬體設備上線能力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新開業醫師對資訊處理與接收能力增加 →端末具備使用者上線能力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國家健康資訊基礎建設預算案已通過   →再強化基礎建設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健保法規異動頻繁引發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KM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需求         →引發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KM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需求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院所經營管理需求增加               →引發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KM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需求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IT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技術日趨成熟                     →工具面具備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電子簽章法已通過推動醫療資訊數位化 →法律面具備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醫師卡已完成發放                   →法律認證面具備          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53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資安問題層出不窮                   →致使院所卻步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健保法規異動頻繁                   →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KM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維護成本增加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IT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技術不斷更新                   →</a:t>
                      </a:r>
                      <a:r>
                        <a:rPr kumimoji="0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KM</a:t>
                      </a: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系統維護成本增加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競爭者仿效                         →投資不易回收與差異化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尚無成功之個案                     →未知風險過高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院所收入下降                       →造成支出減少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醫療從業人員工作忙碌               →典範轉移不易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5"/>
                        </a:buBlip>
                        <a:tabLst/>
                      </a:pPr>
                      <a:r>
                        <a:rPr kumimoji="0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醫療從業人員一般保守               →框架不易去除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6A948-BB5A-4F5F-83E7-8A789D813E80}" type="slidenum">
              <a:rPr lang="en-US" altLang="zh-TW"/>
              <a:pPr>
                <a:defRPr/>
              </a:pPr>
              <a:t>39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公司組織圖</a:t>
            </a:r>
          </a:p>
        </p:txBody>
      </p:sp>
      <p:graphicFrame>
        <p:nvGraphicFramePr>
          <p:cNvPr id="2" name="資料庫圖表 1"/>
          <p:cNvGraphicFramePr/>
          <p:nvPr/>
        </p:nvGraphicFramePr>
        <p:xfrm>
          <a:off x="152400" y="1409700"/>
          <a:ext cx="8839200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FD232-FC6C-4DCB-95F2-07021B2DE3C1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經由</a:t>
            </a:r>
            <a:r>
              <a:rPr lang="en-US" altLang="zh-TW" smtClean="0"/>
              <a:t>SWOT</a:t>
            </a:r>
            <a:r>
              <a:rPr lang="zh-TW" altLang="en-US" smtClean="0"/>
              <a:t>分析推論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30E2C-313D-40B4-831C-7378AF11900A}" type="slidenum">
              <a:rPr lang="en-US" altLang="zh-TW"/>
              <a:pPr>
                <a:defRPr/>
              </a:pPr>
              <a:t>40</a:t>
            </a:fld>
            <a:endParaRPr lang="en-US" altLang="zh-TW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1219200"/>
            <a:ext cx="7239000" cy="4953000"/>
            <a:chOff x="192" y="672"/>
            <a:chExt cx="4560" cy="3120"/>
          </a:xfrm>
        </p:grpSpPr>
        <p:sp>
          <p:nvSpPr>
            <p:cNvPr id="2013188" name="Rectangle 4"/>
            <p:cNvSpPr>
              <a:spLocks noChangeArrowheads="1"/>
            </p:cNvSpPr>
            <p:nvPr/>
          </p:nvSpPr>
          <p:spPr bwMode="auto">
            <a:xfrm>
              <a:off x="240" y="672"/>
              <a:ext cx="4512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2" tIns="45711" rIns="91422" bIns="45711"/>
            <a:lstStyle/>
            <a:p>
              <a:pPr marL="609600" indent="-609600">
                <a:spcBef>
                  <a:spcPct val="20000"/>
                </a:spcBef>
                <a:defRPr/>
              </a:pP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策略缺口</a:t>
              </a: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:</a:t>
              </a:r>
            </a:p>
            <a:p>
              <a:pPr marL="609600" indent="-609600">
                <a:spcBef>
                  <a:spcPct val="20000"/>
                </a:spcBef>
                <a:defRPr/>
              </a:pP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	OT</a:t>
              </a: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該做</a:t>
              </a: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應具備知識</a:t>
              </a: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)-SW</a:t>
              </a: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能做</a:t>
              </a: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已具備知識</a:t>
              </a: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609600" indent="-609600">
                <a:spcBef>
                  <a:spcPct val="20000"/>
                </a:spcBef>
                <a:defRPr/>
              </a:pP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	→</a:t>
              </a: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知識缺口→我知道我所不知道</a:t>
              </a: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A</a:t>
              </a: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型</a:t>
              </a:r>
            </a:p>
            <a:p>
              <a:pPr marL="609600" indent="-609600">
                <a:spcBef>
                  <a:spcPct val="20000"/>
                </a:spcBef>
                <a:defRPr/>
              </a:pP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	→策略知識缺口</a:t>
              </a:r>
            </a:p>
            <a:p>
              <a:pPr marL="609600" indent="-609600">
                <a:spcBef>
                  <a:spcPct val="20000"/>
                </a:spcBef>
                <a:buFontTx/>
                <a:buBlip>
                  <a:blip r:embed="rId5"/>
                </a:buBlip>
                <a:defRPr/>
              </a:pP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1.KMS</a:t>
              </a: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建置知識。       </a:t>
              </a:r>
            </a:p>
            <a:p>
              <a:pPr marL="609600" indent="-609600">
                <a:spcBef>
                  <a:spcPct val="20000"/>
                </a:spcBef>
                <a:buFontTx/>
                <a:buBlip>
                  <a:blip r:embed="rId5"/>
                </a:buBlip>
                <a:defRPr/>
              </a:pP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2.KM</a:t>
              </a: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運作管理知識。</a:t>
              </a:r>
            </a:p>
            <a:p>
              <a:pPr marL="609600" indent="-609600">
                <a:spcBef>
                  <a:spcPct val="20000"/>
                </a:spcBef>
                <a:buFontTx/>
                <a:buBlip>
                  <a:blip r:embed="rId5"/>
                </a:buBlip>
                <a:defRPr/>
              </a:pP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3.KM</a:t>
              </a: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宣導與推動知識。</a:t>
              </a:r>
            </a:p>
            <a:p>
              <a:pPr marL="609600" indent="-609600">
                <a:spcBef>
                  <a:spcPct val="20000"/>
                </a:spcBef>
                <a:buFontTx/>
                <a:buBlip>
                  <a:blip r:embed="rId5"/>
                </a:buBlip>
                <a:defRPr/>
              </a:pP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4.</a:t>
              </a: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資料整合與探勘知識。</a:t>
              </a:r>
            </a:p>
            <a:p>
              <a:pPr marL="609600" indent="-609600">
                <a:spcBef>
                  <a:spcPct val="20000"/>
                </a:spcBef>
                <a:buFontTx/>
                <a:buBlip>
                  <a:blip r:embed="rId5"/>
                </a:buBlip>
                <a:defRPr/>
              </a:pP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5.</a:t>
              </a: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資安知識。          </a:t>
              </a:r>
            </a:p>
            <a:p>
              <a:pPr marL="609600" indent="-609600">
                <a:spcBef>
                  <a:spcPct val="20000"/>
                </a:spcBef>
                <a:buFontTx/>
                <a:buBlip>
                  <a:blip r:embed="rId5"/>
                </a:buBlip>
                <a:defRPr/>
              </a:pP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6.</a:t>
              </a: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系統整合</a:t>
              </a: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IT</a:t>
              </a: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知識。</a:t>
              </a:r>
            </a:p>
            <a:p>
              <a:pPr marL="609600" indent="-609600">
                <a:spcBef>
                  <a:spcPct val="20000"/>
                </a:spcBef>
                <a:buFontTx/>
                <a:buBlip>
                  <a:blip r:embed="rId5"/>
                </a:buBlip>
                <a:defRPr/>
              </a:pP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7.</a:t>
              </a: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建置</a:t>
              </a:r>
              <a:r>
                <a:rPr kumimoji="0" lang="en-US" altLang="zh-TW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Call Center</a:t>
              </a:r>
              <a:r>
                <a:rPr kumimoji="0" lang="zh-TW" altLang="en-US" sz="24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的知識。</a:t>
              </a:r>
              <a:endParaRPr kumimoji="0" lang="zh-TW" alt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標楷體" pitchFamily="65" charset="-120"/>
              </a:endParaRPr>
            </a:p>
          </p:txBody>
        </p:sp>
        <p:sp>
          <p:nvSpPr>
            <p:cNvPr id="412678" name="Rectangle 5"/>
            <p:cNvSpPr>
              <a:spLocks noChangeArrowheads="1"/>
            </p:cNvSpPr>
            <p:nvPr/>
          </p:nvSpPr>
          <p:spPr bwMode="auto">
            <a:xfrm>
              <a:off x="192" y="672"/>
              <a:ext cx="4560" cy="1104"/>
            </a:xfrm>
            <a:prstGeom prst="rect">
              <a:avLst/>
            </a:prstGeom>
            <a:noFill/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9651A-DAAC-46A8-BBEC-4927EC3422BE}" type="slidenum">
              <a:rPr lang="en-US" altLang="zh-TW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2015276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73063"/>
            <a:ext cx="7770813" cy="7778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三項推論結果彙總</a:t>
            </a:r>
          </a:p>
        </p:txBody>
      </p:sp>
      <p:graphicFrame>
        <p:nvGraphicFramePr>
          <p:cNvPr id="2015234" name="Group 2"/>
          <p:cNvGraphicFramePr>
            <a:graphicFrameLocks noGrp="1"/>
          </p:cNvGraphicFramePr>
          <p:nvPr/>
        </p:nvGraphicFramePr>
        <p:xfrm>
          <a:off x="506413" y="1600200"/>
          <a:ext cx="8180387" cy="4572003"/>
        </p:xfrm>
        <a:graphic>
          <a:graphicData uri="http://schemas.openxmlformats.org/drawingml/2006/table">
            <a:tbl>
              <a:tblPr/>
              <a:tblGrid>
                <a:gridCol w="2414587"/>
                <a:gridCol w="3022600"/>
                <a:gridCol w="2743200"/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由系統思考圖推論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由知識盤點推論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由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SWOT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分析推論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成立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Call center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院所經營知識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1.KMS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建置知識。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推動知識管理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醫藥法規知識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2.KM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運作管理知識。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系統新知識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3.KM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宣導與推動知識。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健保申報規劃知識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資料整合與探勘知識。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各區資料庫整合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資安知識。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問題追縱控管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系統整合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IT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申報異動即時知識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建置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Call Center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資訊安全管理知識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67560-6CBC-400E-BD2F-95FB9172DBCB}" type="slidenum">
              <a:rPr lang="en-US" altLang="zh-TW"/>
              <a:pPr>
                <a:defRPr/>
              </a:pPr>
              <a:t>42</a:t>
            </a:fld>
            <a:endParaRPr lang="en-US" altLang="zh-TW"/>
          </a:p>
        </p:txBody>
      </p:sp>
      <p:sp>
        <p:nvSpPr>
          <p:cNvPr id="2017324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0188"/>
            <a:ext cx="7770813" cy="7016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smtClean="0"/>
              <a:t>知識缺口彙整</a:t>
            </a:r>
          </a:p>
        </p:txBody>
      </p:sp>
      <p:graphicFrame>
        <p:nvGraphicFramePr>
          <p:cNvPr id="2017282" name="Group 2"/>
          <p:cNvGraphicFramePr>
            <a:graphicFrameLocks noGrp="1"/>
          </p:cNvGraphicFramePr>
          <p:nvPr/>
        </p:nvGraphicFramePr>
        <p:xfrm>
          <a:off x="1143000" y="1143000"/>
          <a:ext cx="6934200" cy="5212530"/>
        </p:xfrm>
        <a:graphic>
          <a:graphicData uri="http://schemas.openxmlformats.org/drawingml/2006/table">
            <a:tbl>
              <a:tblPr/>
              <a:tblGrid>
                <a:gridCol w="1295400"/>
                <a:gridCol w="2819400"/>
                <a:gridCol w="2819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優先順序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知識缺口大項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知識缺口細項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建置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Call Center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的知識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成立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Call Center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問題追縱控管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KM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導入知識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1.KMS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建置知識。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2.KM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宣導與推動知識。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3.KM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運作管理知識。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產業經營知識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院所經營知識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醫藥法規知識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健保申報規劃知識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健保申報規劃知識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申報異動即時知識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申報異動即時知識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6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系統新知識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系統整合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IT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7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資訊安全管理知識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資訊安全管理知識。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各區資料庫整合的知識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資料整合與探勘知識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0823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smtClean="0">
                <a:latin typeface="標楷體" pitchFamily="65" charset="-120"/>
              </a:rPr>
              <a:t>知識缺口彌補執行方案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3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0813" cy="6413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latin typeface="MS Gothic" pitchFamily="49" charset="-128"/>
              </a:rPr>
              <a:t>知識缺口的彌補策略</a:t>
            </a:r>
            <a:r>
              <a:rPr lang="en-US" altLang="zh-TW" sz="3600" smtClean="0">
                <a:latin typeface="MS Gothic" pitchFamily="49" charset="-128"/>
              </a:rPr>
              <a:t>- </a:t>
            </a:r>
            <a:r>
              <a:rPr lang="zh-TW" altLang="en-US" sz="3600" smtClean="0">
                <a:latin typeface="MS Gothic" pitchFamily="49" charset="-128"/>
              </a:rPr>
              <a:t>項目 </a:t>
            </a:r>
            <a:r>
              <a:rPr lang="en-US" altLang="zh-TW" sz="3600" smtClean="0">
                <a:latin typeface="MS Gothic" pitchFamily="49" charset="-128"/>
              </a:rPr>
              <a:t>1-1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1C1889-3C74-448C-A4C8-128C865531B7}" type="slidenum">
              <a:rPr lang="en-US" altLang="zh-TW"/>
              <a:pPr>
                <a:defRPr/>
              </a:pPr>
              <a:t>44</a:t>
            </a:fld>
            <a:endParaRPr lang="en-US" altLang="zh-TW"/>
          </a:p>
        </p:txBody>
      </p:sp>
      <p:sp>
        <p:nvSpPr>
          <p:cNvPr id="416771" name="Text Box 2"/>
          <p:cNvSpPr txBox="1">
            <a:spLocks noChangeArrowheads="1"/>
          </p:cNvSpPr>
          <p:nvPr/>
        </p:nvSpPr>
        <p:spPr bwMode="auto">
          <a:xfrm>
            <a:off x="914400" y="1071563"/>
            <a:ext cx="73152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缺口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000">
                <a:ea typeface="標楷體" pitchFamily="65" charset="-120"/>
              </a:rPr>
              <a:t>建置</a:t>
            </a:r>
            <a:r>
              <a:rPr kumimoji="0" lang="en-US" altLang="zh-TW" sz="2000">
                <a:ea typeface="標楷體" pitchFamily="65" charset="-120"/>
              </a:rPr>
              <a:t>Call Center</a:t>
            </a:r>
            <a:r>
              <a:rPr kumimoji="0" lang="zh-TW" altLang="en-US" sz="2000">
                <a:ea typeface="標楷體" pitchFamily="65" charset="-120"/>
              </a:rPr>
              <a:t>的知識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2000">
              <a:ea typeface="標楷體" pitchFamily="65" charset="-12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kumimoji="0" lang="zh-TW" altLang="en-US" sz="2400">
              <a:ea typeface="標楷體" pitchFamily="65" charset="-12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現況說明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具基本客服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SOP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與紀錄機制。 ，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已建置直營區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WebBase C.R.M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系統。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有專屬客服人員機制。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 無法得知客服中心的接聽率。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問題追縱控管不易。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 客服人員線上處理問題的知識不易傳承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3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0813" cy="6413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latin typeface="MS Gothic" pitchFamily="49" charset="-128"/>
              </a:rPr>
              <a:t>知識缺口的彌補策略</a:t>
            </a:r>
            <a:r>
              <a:rPr lang="en-US" altLang="zh-TW" sz="3600" smtClean="0">
                <a:latin typeface="MS Gothic" pitchFamily="49" charset="-128"/>
              </a:rPr>
              <a:t>- </a:t>
            </a:r>
            <a:r>
              <a:rPr lang="zh-TW" altLang="en-US" sz="3600" smtClean="0">
                <a:latin typeface="MS Gothic" pitchFamily="49" charset="-128"/>
              </a:rPr>
              <a:t>項目 </a:t>
            </a:r>
            <a:r>
              <a:rPr lang="en-US" altLang="zh-TW" sz="3600" smtClean="0">
                <a:latin typeface="MS Gothic" pitchFamily="49" charset="-128"/>
              </a:rPr>
              <a:t>1-2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F165C-C8D6-43C3-81AA-6850022728D8}" type="slidenum">
              <a:rPr lang="en-US" altLang="zh-TW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417795" name="Text Box 2"/>
          <p:cNvSpPr txBox="1">
            <a:spLocks noChangeArrowheads="1"/>
          </p:cNvSpPr>
          <p:nvPr/>
        </p:nvSpPr>
        <p:spPr bwMode="auto">
          <a:xfrm>
            <a:off x="914400" y="1071563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策略與作法</a:t>
            </a:r>
          </a:p>
          <a:p>
            <a:pPr eaLnBrk="0" hangingPunct="0"/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1.</a:t>
            </a:r>
            <a:r>
              <a:rPr kumimoji="0" lang="zh-TW" altLang="en-US" sz="2000">
                <a:ea typeface="標楷體" pitchFamily="65" charset="-120"/>
              </a:rPr>
              <a:t>既往失敗經驗分析。</a:t>
            </a:r>
          </a:p>
          <a:p>
            <a:pPr eaLnBrk="0" hangingPunct="0"/>
            <a:r>
              <a:rPr kumimoji="0" lang="zh-TW" altLang="en-US" sz="2000">
                <a:ea typeface="標楷體" pitchFamily="65" charset="-120"/>
              </a:rPr>
              <a:t>        </a:t>
            </a:r>
            <a:r>
              <a:rPr kumimoji="0" lang="en-US" altLang="zh-TW" sz="2000">
                <a:ea typeface="標楷體" pitchFamily="65" charset="-120"/>
              </a:rPr>
              <a:t>.</a:t>
            </a:r>
            <a:r>
              <a:rPr kumimoji="0" lang="zh-TW" altLang="en-US" sz="2000">
                <a:ea typeface="標楷體" pitchFamily="65" charset="-120"/>
              </a:rPr>
              <a:t>問卷調查。</a:t>
            </a:r>
          </a:p>
          <a:p>
            <a:pPr eaLnBrk="0" hangingPunct="0"/>
            <a:r>
              <a:rPr kumimoji="0" lang="zh-TW" altLang="en-US" sz="2000">
                <a:ea typeface="標楷體" pitchFamily="65" charset="-120"/>
              </a:rPr>
              <a:t>        </a:t>
            </a:r>
            <a:r>
              <a:rPr kumimoji="0" lang="en-US" altLang="zh-TW" sz="2000">
                <a:ea typeface="標楷體" pitchFamily="65" charset="-120"/>
              </a:rPr>
              <a:t>.</a:t>
            </a:r>
            <a:r>
              <a:rPr kumimoji="0" lang="zh-TW" altLang="en-US" sz="2000">
                <a:ea typeface="標楷體" pitchFamily="65" charset="-120"/>
              </a:rPr>
              <a:t>腦力激盪。</a:t>
            </a:r>
          </a:p>
          <a:p>
            <a:pPr eaLnBrk="0" hangingPunct="0">
              <a:spcBef>
                <a:spcPct val="50000"/>
              </a:spcBef>
            </a:pPr>
            <a:r>
              <a:rPr kumimoji="0" lang="zh-TW" altLang="en-US" sz="2000">
                <a:ea typeface="標楷體" pitchFamily="65" charset="-120"/>
              </a:rPr>
              <a:t>   </a:t>
            </a:r>
            <a:r>
              <a:rPr kumimoji="0" lang="en-US" altLang="zh-TW" sz="2000">
                <a:ea typeface="標楷體" pitchFamily="65" charset="-120"/>
              </a:rPr>
              <a:t>2.</a:t>
            </a:r>
            <a:r>
              <a:rPr kumimoji="0" lang="zh-TW" altLang="en-US" sz="2000">
                <a:ea typeface="標楷體" pitchFamily="65" charset="-120"/>
              </a:rPr>
              <a:t>標竿學習引進標準系統。</a:t>
            </a:r>
          </a:p>
          <a:p>
            <a:pPr eaLnBrk="0" hangingPunct="0"/>
            <a:r>
              <a:rPr kumimoji="0" lang="zh-TW" altLang="en-US" sz="2000">
                <a:ea typeface="標楷體" pitchFamily="65" charset="-120"/>
              </a:rPr>
              <a:t>        </a:t>
            </a:r>
            <a:r>
              <a:rPr kumimoji="0" lang="en-US" altLang="zh-TW" sz="2000">
                <a:ea typeface="標楷體" pitchFamily="65" charset="-120"/>
              </a:rPr>
              <a:t>.</a:t>
            </a:r>
            <a:r>
              <a:rPr kumimoji="0" lang="zh-TW" altLang="en-US" sz="2000">
                <a:ea typeface="標楷體" pitchFamily="65" charset="-120"/>
              </a:rPr>
              <a:t>建立</a:t>
            </a:r>
            <a:r>
              <a:rPr kumimoji="0" lang="en-US" altLang="zh-TW" sz="2000">
                <a:ea typeface="標楷體" pitchFamily="65" charset="-120"/>
              </a:rPr>
              <a:t>CTI</a:t>
            </a:r>
            <a:r>
              <a:rPr kumimoji="0" lang="zh-TW" altLang="en-US" sz="2000">
                <a:ea typeface="標楷體" pitchFamily="65" charset="-120"/>
              </a:rPr>
              <a:t>系統。</a:t>
            </a:r>
          </a:p>
          <a:p>
            <a:pPr eaLnBrk="0" hangingPunct="0"/>
            <a:r>
              <a:rPr kumimoji="0" lang="zh-TW" altLang="en-US" sz="2000">
                <a:ea typeface="標楷體" pitchFamily="65" charset="-120"/>
              </a:rPr>
              <a:t>        </a:t>
            </a:r>
            <a:r>
              <a:rPr kumimoji="0" lang="en-US" altLang="zh-TW" sz="2000">
                <a:ea typeface="標楷體" pitchFamily="65" charset="-120"/>
              </a:rPr>
              <a:t>.</a:t>
            </a:r>
            <a:r>
              <a:rPr kumimoji="0" lang="zh-TW" altLang="en-US" sz="2000">
                <a:ea typeface="標楷體" pitchFamily="65" charset="-120"/>
              </a:rPr>
              <a:t>建立</a:t>
            </a:r>
            <a:r>
              <a:rPr kumimoji="0" lang="en-US" altLang="zh-TW" sz="2000">
                <a:ea typeface="標楷體" pitchFamily="65" charset="-120"/>
              </a:rPr>
              <a:t>VOIP</a:t>
            </a:r>
            <a:r>
              <a:rPr kumimoji="0" lang="zh-TW" altLang="en-US" sz="2000">
                <a:ea typeface="標楷體" pitchFamily="65" charset="-120"/>
              </a:rPr>
              <a:t>以節省長途電話成本。</a:t>
            </a:r>
          </a:p>
          <a:p>
            <a:pPr eaLnBrk="0" hangingPunct="0"/>
            <a:r>
              <a:rPr kumimoji="0" lang="zh-TW" altLang="en-US" sz="2000">
                <a:ea typeface="標楷體" pitchFamily="65" charset="-120"/>
              </a:rPr>
              <a:t>        </a:t>
            </a:r>
            <a:r>
              <a:rPr kumimoji="0" lang="en-US" altLang="zh-TW" sz="2000">
                <a:ea typeface="標楷體" pitchFamily="65" charset="-120"/>
              </a:rPr>
              <a:t>.</a:t>
            </a:r>
            <a:r>
              <a:rPr kumimoji="0" lang="zh-TW" altLang="en-US" sz="2000">
                <a:ea typeface="標楷體" pitchFamily="65" charset="-120"/>
              </a:rPr>
              <a:t>建立</a:t>
            </a:r>
            <a:r>
              <a:rPr kumimoji="0" lang="en-US" altLang="zh-TW" sz="2000">
                <a:ea typeface="標楷體" pitchFamily="65" charset="-120"/>
              </a:rPr>
              <a:t>Call Center CRM/ERP</a:t>
            </a:r>
            <a:r>
              <a:rPr kumimoji="0" lang="zh-TW" altLang="en-US" sz="2000">
                <a:ea typeface="標楷體" pitchFamily="65" charset="-120"/>
              </a:rPr>
              <a:t>系統 。</a:t>
            </a:r>
          </a:p>
          <a:p>
            <a:pPr eaLnBrk="0" hangingPunct="0">
              <a:spcBef>
                <a:spcPct val="50000"/>
              </a:spcBef>
            </a:pPr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3.</a:t>
            </a:r>
            <a:r>
              <a:rPr kumimoji="0" lang="zh-TW" altLang="en-US" sz="2000">
                <a:ea typeface="標楷體" pitchFamily="65" charset="-120"/>
              </a:rPr>
              <a:t>分階段實施。</a:t>
            </a:r>
          </a:p>
          <a:p>
            <a:pPr eaLnBrk="0" hangingPunct="0"/>
            <a:r>
              <a:rPr kumimoji="0" lang="zh-TW" altLang="en-US" sz="2000">
                <a:ea typeface="標楷體" pitchFamily="65" charset="-120"/>
              </a:rPr>
              <a:t>        </a:t>
            </a:r>
            <a:r>
              <a:rPr kumimoji="0" lang="en-US" altLang="zh-TW" sz="2000">
                <a:ea typeface="標楷體" pitchFamily="65" charset="-120"/>
              </a:rPr>
              <a:t>.94</a:t>
            </a:r>
            <a:r>
              <a:rPr kumimoji="0" lang="zh-TW" altLang="en-US" sz="2000">
                <a:ea typeface="標楷體" pitchFamily="65" charset="-120"/>
              </a:rPr>
              <a:t>年度例假日值班。</a:t>
            </a:r>
          </a:p>
          <a:p>
            <a:pPr eaLnBrk="0" hangingPunct="0"/>
            <a:r>
              <a:rPr kumimoji="0" lang="zh-TW" altLang="en-US" sz="2000">
                <a:ea typeface="標楷體" pitchFamily="65" charset="-120"/>
              </a:rPr>
              <a:t>        </a:t>
            </a:r>
            <a:r>
              <a:rPr kumimoji="0" lang="en-US" altLang="zh-TW" sz="2000">
                <a:ea typeface="標楷體" pitchFamily="65" charset="-120"/>
              </a:rPr>
              <a:t>.9506</a:t>
            </a:r>
            <a:r>
              <a:rPr kumimoji="0" lang="zh-TW" altLang="en-US" sz="2000">
                <a:ea typeface="標楷體" pitchFamily="65" charset="-120"/>
              </a:rPr>
              <a:t>前夜間值班。</a:t>
            </a:r>
          </a:p>
          <a:p>
            <a:pPr eaLnBrk="0" hangingPunct="0"/>
            <a:r>
              <a:rPr kumimoji="0" lang="zh-TW" altLang="en-US" sz="2000">
                <a:ea typeface="標楷體" pitchFamily="65" charset="-120"/>
              </a:rPr>
              <a:t>        </a:t>
            </a:r>
            <a:r>
              <a:rPr kumimoji="0" lang="en-US" altLang="zh-TW" sz="2000">
                <a:ea typeface="標楷體" pitchFamily="65" charset="-120"/>
              </a:rPr>
              <a:t>.9512</a:t>
            </a:r>
            <a:r>
              <a:rPr kumimoji="0" lang="zh-TW" altLang="en-US" sz="2000">
                <a:ea typeface="標楷體" pitchFamily="65" charset="-120"/>
              </a:rPr>
              <a:t>前早段值班。</a:t>
            </a:r>
          </a:p>
          <a:p>
            <a:pPr eaLnBrk="0" hangingPunct="0"/>
            <a:r>
              <a:rPr kumimoji="0" lang="zh-TW" altLang="en-US" sz="2000">
                <a:ea typeface="標楷體" pitchFamily="65" charset="-120"/>
              </a:rPr>
              <a:t>        </a:t>
            </a:r>
            <a:r>
              <a:rPr kumimoji="0" lang="en-US" altLang="zh-TW" sz="2000">
                <a:ea typeface="標楷體" pitchFamily="65" charset="-120"/>
              </a:rPr>
              <a:t>.96</a:t>
            </a:r>
            <a:r>
              <a:rPr kumimoji="0" lang="zh-TW" altLang="en-US" sz="2000">
                <a:ea typeface="標楷體" pitchFamily="65" charset="-120"/>
              </a:rPr>
              <a:t>年度三區轉入。</a:t>
            </a:r>
          </a:p>
          <a:p>
            <a:pPr eaLnBrk="0" hangingPunct="0"/>
            <a:r>
              <a:rPr kumimoji="0" lang="zh-TW" altLang="en-US" sz="2000">
                <a:ea typeface="標楷體" pitchFamily="65" charset="-120"/>
              </a:rPr>
              <a:t>        </a:t>
            </a:r>
            <a:r>
              <a:rPr kumimoji="0" lang="en-US" altLang="zh-TW" sz="2000">
                <a:ea typeface="標楷體" pitchFamily="65" charset="-120"/>
              </a:rPr>
              <a:t>.97</a:t>
            </a:r>
            <a:r>
              <a:rPr kumimoji="0" lang="zh-TW" altLang="en-US" sz="2000">
                <a:ea typeface="標楷體" pitchFamily="65" charset="-120"/>
              </a:rPr>
              <a:t>年度經銷轉入。</a:t>
            </a:r>
          </a:p>
          <a:p>
            <a:pPr eaLnBrk="0" hangingPunct="0"/>
            <a:endParaRPr kumimoji="0" lang="en-US" altLang="zh-TW" sz="2000">
              <a:ea typeface="標楷體" pitchFamily="65" charset="-120"/>
            </a:endParaRPr>
          </a:p>
        </p:txBody>
      </p:sp>
      <p:sp>
        <p:nvSpPr>
          <p:cNvPr id="417797" name="Text Box 4"/>
          <p:cNvSpPr txBox="1">
            <a:spLocks noChangeArrowheads="1"/>
          </p:cNvSpPr>
          <p:nvPr/>
        </p:nvSpPr>
        <p:spPr bwMode="auto">
          <a:xfrm>
            <a:off x="4806950" y="3870325"/>
            <a:ext cx="3194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kumimoji="0" lang="en-US" altLang="zh-TW" sz="2000">
                <a:ea typeface="標楷體" pitchFamily="65" charset="-120"/>
              </a:rPr>
              <a:t> 4.</a:t>
            </a:r>
            <a:r>
              <a:rPr kumimoji="0" lang="zh-TW" altLang="en-US" sz="2000">
                <a:ea typeface="標楷體" pitchFamily="65" charset="-120"/>
              </a:rPr>
              <a:t>搭配新考評制度。</a:t>
            </a:r>
          </a:p>
          <a:p>
            <a:r>
              <a:rPr kumimoji="0" lang="zh-TW" altLang="en-US" sz="2000">
                <a:ea typeface="標楷體" pitchFamily="65" charset="-120"/>
              </a:rPr>
              <a:t>        </a:t>
            </a:r>
            <a:r>
              <a:rPr kumimoji="0" lang="en-US" altLang="zh-TW" sz="2000">
                <a:ea typeface="標楷體" pitchFamily="65" charset="-120"/>
              </a:rPr>
              <a:t>.</a:t>
            </a:r>
            <a:r>
              <a:rPr kumimoji="0" lang="zh-TW" altLang="en-US" sz="2000">
                <a:ea typeface="標楷體" pitchFamily="65" charset="-120"/>
              </a:rPr>
              <a:t>參考</a:t>
            </a:r>
            <a:r>
              <a:rPr kumimoji="0" lang="en-US" altLang="zh-TW" sz="2000">
                <a:ea typeface="標楷體" pitchFamily="65" charset="-120"/>
              </a:rPr>
              <a:t>BSC</a:t>
            </a:r>
            <a:r>
              <a:rPr kumimoji="0" lang="zh-TW" altLang="en-US" sz="2000">
                <a:ea typeface="標楷體" pitchFamily="65" charset="-120"/>
              </a:rPr>
              <a:t>制度。</a:t>
            </a:r>
          </a:p>
          <a:p>
            <a:r>
              <a:rPr kumimoji="0" lang="zh-TW" altLang="en-US" sz="2000">
                <a:ea typeface="標楷體" pitchFamily="65" charset="-120"/>
              </a:rPr>
              <a:t>        </a:t>
            </a:r>
            <a:r>
              <a:rPr kumimoji="0" lang="en-US" altLang="zh-TW" sz="2000">
                <a:ea typeface="標楷體" pitchFamily="65" charset="-120"/>
              </a:rPr>
              <a:t>.20% KPI</a:t>
            </a:r>
            <a:r>
              <a:rPr kumimoji="0" lang="zh-TW" altLang="en-US" sz="2000">
                <a:ea typeface="標楷體" pitchFamily="65" charset="-120"/>
              </a:rPr>
              <a:t>與</a:t>
            </a:r>
            <a:r>
              <a:rPr kumimoji="0" lang="en-US" altLang="zh-TW" sz="2000">
                <a:ea typeface="標楷體" pitchFamily="65" charset="-120"/>
              </a:rPr>
              <a:t>KM</a:t>
            </a:r>
            <a:r>
              <a:rPr kumimoji="0" lang="zh-TW" altLang="en-US" sz="2000">
                <a:ea typeface="標楷體" pitchFamily="65" charset="-120"/>
              </a:rPr>
              <a:t>有關。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0813" cy="6413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latin typeface="MS Gothic" pitchFamily="49" charset="-128"/>
              </a:rPr>
              <a:t>知識缺口的彌補策略</a:t>
            </a:r>
            <a:r>
              <a:rPr lang="en-US" altLang="zh-TW" sz="3600" smtClean="0">
                <a:latin typeface="MS Gothic" pitchFamily="49" charset="-128"/>
              </a:rPr>
              <a:t>- </a:t>
            </a:r>
            <a:r>
              <a:rPr lang="zh-TW" altLang="en-US" sz="3600" smtClean="0">
                <a:latin typeface="MS Gothic" pitchFamily="49" charset="-128"/>
              </a:rPr>
              <a:t>項目 </a:t>
            </a:r>
            <a:r>
              <a:rPr lang="en-US" altLang="zh-TW" sz="3600" smtClean="0">
                <a:latin typeface="MS Gothic" pitchFamily="49" charset="-128"/>
              </a:rPr>
              <a:t>2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78467-B809-4A96-9152-9F7A28259745}" type="slidenum">
              <a:rPr lang="en-US" altLang="zh-TW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418819" name="Text Box 2"/>
          <p:cNvSpPr txBox="1">
            <a:spLocks noChangeArrowheads="1"/>
          </p:cNvSpPr>
          <p:nvPr/>
        </p:nvSpPr>
        <p:spPr bwMode="auto">
          <a:xfrm>
            <a:off x="914400" y="1149350"/>
            <a:ext cx="73152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缺口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KM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導入知識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現況說明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目前還沒有導入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KM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系統，但內部人員對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KM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有正面期待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buFontTx/>
              <a:buChar char="•"/>
            </a:pPr>
            <a:endParaRPr kumimoji="0" lang="zh-TW" altLang="en-US" sz="2000">
              <a:ea typeface="標楷體" pitchFamily="65" charset="-120"/>
            </a:endParaRPr>
          </a:p>
          <a:p>
            <a:pPr eaLnBrk="0" hangingPunct="0">
              <a:buFontTx/>
              <a:buChar char="•"/>
            </a:pPr>
            <a:r>
              <a:rPr kumimoji="0" lang="zh-TW" altLang="en-US" sz="2000">
                <a:ea typeface="標楷體" pitchFamily="65" charset="-120"/>
              </a:rPr>
              <a:t>策略與作法</a:t>
            </a:r>
          </a:p>
          <a:p>
            <a:pPr lvl="1" eaLnBrk="0" hangingPunct="0">
              <a:spcBef>
                <a:spcPct val="30000"/>
              </a:spcBef>
            </a:pPr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1.</a:t>
            </a:r>
            <a:r>
              <a:rPr kumimoji="0" lang="zh-TW" altLang="en-US" sz="2000">
                <a:ea typeface="標楷體" pitchFamily="65" charset="-120"/>
              </a:rPr>
              <a:t>成立</a:t>
            </a:r>
            <a:r>
              <a:rPr kumimoji="0" lang="en-US" altLang="zh-TW" sz="2000">
                <a:ea typeface="標楷體" pitchFamily="65" charset="-120"/>
              </a:rPr>
              <a:t>KM</a:t>
            </a:r>
            <a:r>
              <a:rPr kumimoji="0" lang="zh-TW" altLang="en-US" sz="2000">
                <a:ea typeface="標楷體" pitchFamily="65" charset="-120"/>
              </a:rPr>
              <a:t>推動小組設定目標與計畫。</a:t>
            </a:r>
          </a:p>
          <a:p>
            <a:pPr lvl="1" eaLnBrk="0" hangingPunct="0">
              <a:spcBef>
                <a:spcPct val="30000"/>
              </a:spcBef>
            </a:pPr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2.</a:t>
            </a:r>
            <a:r>
              <a:rPr kumimoji="0" lang="zh-TW" altLang="en-US" sz="2000">
                <a:ea typeface="標楷體" pitchFamily="65" charset="-120"/>
              </a:rPr>
              <a:t>辦理</a:t>
            </a:r>
            <a:r>
              <a:rPr kumimoji="0" lang="en-US" altLang="zh-TW" sz="2000">
                <a:ea typeface="標楷體" pitchFamily="65" charset="-120"/>
              </a:rPr>
              <a:t>KM</a:t>
            </a:r>
            <a:r>
              <a:rPr kumimoji="0" lang="zh-TW" altLang="en-US" sz="2000">
                <a:ea typeface="標楷體" pitchFamily="65" charset="-120"/>
              </a:rPr>
              <a:t>訓練</a:t>
            </a:r>
            <a:r>
              <a:rPr kumimoji="0" lang="en-US" altLang="zh-TW" sz="2000">
                <a:ea typeface="標楷體" pitchFamily="65" charset="-120"/>
              </a:rPr>
              <a:t>--</a:t>
            </a:r>
            <a:r>
              <a:rPr kumimoji="0" lang="zh-TW" altLang="en-US" sz="2000">
                <a:ea typeface="標楷體" pitchFamily="65" charset="-120"/>
              </a:rPr>
              <a:t>由上而下。</a:t>
            </a:r>
          </a:p>
          <a:p>
            <a:pPr lvl="1" eaLnBrk="0" hangingPunct="0">
              <a:spcBef>
                <a:spcPct val="30000"/>
              </a:spcBef>
            </a:pPr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3.</a:t>
            </a:r>
            <a:r>
              <a:rPr kumimoji="0" lang="zh-TW" altLang="en-US" sz="2000">
                <a:ea typeface="標楷體" pitchFamily="65" charset="-120"/>
              </a:rPr>
              <a:t>進行各部門知識盤點與缺口確認。</a:t>
            </a:r>
          </a:p>
          <a:p>
            <a:pPr lvl="1" eaLnBrk="0" hangingPunct="0">
              <a:spcBef>
                <a:spcPct val="30000"/>
              </a:spcBef>
            </a:pPr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4.</a:t>
            </a:r>
            <a:r>
              <a:rPr kumimoji="0" lang="zh-TW" altLang="en-US" sz="2000">
                <a:ea typeface="標楷體" pitchFamily="65" charset="-120"/>
              </a:rPr>
              <a:t>建置</a:t>
            </a:r>
            <a:r>
              <a:rPr kumimoji="0" lang="en-US" altLang="zh-TW" sz="2000">
                <a:ea typeface="標楷體" pitchFamily="65" charset="-120"/>
              </a:rPr>
              <a:t>KMS</a:t>
            </a:r>
            <a:r>
              <a:rPr kumimoji="0" lang="zh-TW" altLang="en-US" sz="2000">
                <a:ea typeface="標楷體" pitchFamily="65" charset="-120"/>
              </a:rPr>
              <a:t>。</a:t>
            </a:r>
          </a:p>
          <a:p>
            <a:pPr lvl="1" eaLnBrk="0" hangingPunct="0">
              <a:spcBef>
                <a:spcPct val="30000"/>
              </a:spcBef>
            </a:pPr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5.</a:t>
            </a:r>
            <a:r>
              <a:rPr kumimoji="0" lang="zh-TW" altLang="en-US" sz="2000">
                <a:ea typeface="標楷體" pitchFamily="65" charset="-120"/>
              </a:rPr>
              <a:t>擬定長期推行策略與機制。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4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0813" cy="6413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latin typeface="MS Gothic" pitchFamily="49" charset="-128"/>
              </a:rPr>
              <a:t>知識缺口的彌補策略</a:t>
            </a:r>
            <a:r>
              <a:rPr lang="en-US" altLang="zh-TW" sz="3600" smtClean="0">
                <a:latin typeface="MS Gothic" pitchFamily="49" charset="-128"/>
              </a:rPr>
              <a:t>- </a:t>
            </a:r>
            <a:r>
              <a:rPr lang="zh-TW" altLang="en-US" sz="3600" smtClean="0">
                <a:latin typeface="MS Gothic" pitchFamily="49" charset="-128"/>
              </a:rPr>
              <a:t>項目 </a:t>
            </a:r>
            <a:r>
              <a:rPr lang="en-US" altLang="zh-TW" sz="3600" smtClean="0">
                <a:latin typeface="MS Gothic" pitchFamily="49" charset="-128"/>
              </a:rPr>
              <a:t>3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CB6A5-8166-4F49-864A-7B9D106ECD84}" type="slidenum">
              <a:rPr lang="en-US" altLang="zh-TW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419843" name="Text Box 2"/>
          <p:cNvSpPr txBox="1">
            <a:spLocks noChangeArrowheads="1"/>
          </p:cNvSpPr>
          <p:nvPr/>
        </p:nvSpPr>
        <p:spPr bwMode="auto">
          <a:xfrm>
            <a:off x="990600" y="1165225"/>
            <a:ext cx="73152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缺口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產業經營知識 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院所經營知識及醫藥法規知識</a:t>
            </a:r>
            <a:r>
              <a:rPr kumimoji="0" lang="en-US" altLang="zh-TW" sz="2000" b="1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100000"/>
              </a:spcBef>
              <a:buFontTx/>
              <a:buChar char="•"/>
            </a:pPr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現況說明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產業經營相關的知識，集中在部份的經理人員身上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kumimoji="0" lang="zh-TW" altLang="en-US" sz="2400">
                <a:latin typeface="標楷體" pitchFamily="65" charset="-120"/>
                <a:ea typeface="標楷體" pitchFamily="65" charset="-120"/>
              </a:rPr>
              <a:t>策略與作法</a:t>
            </a:r>
          </a:p>
          <a:p>
            <a:pPr>
              <a:spcBef>
                <a:spcPct val="20000"/>
              </a:spcBef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      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成功經營者專訪。</a:t>
            </a:r>
          </a:p>
          <a:p>
            <a:pPr>
              <a:spcBef>
                <a:spcPct val="20000"/>
              </a:spcBef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      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成立產業經營實務社群。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外部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spcBef>
                <a:spcPct val="20000"/>
              </a:spcBef>
            </a:pP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      3.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開闢月刊帶狀專欄。</a:t>
            </a:r>
          </a:p>
          <a:p>
            <a:pPr>
              <a:spcBef>
                <a:spcPct val="20000"/>
              </a:spcBef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      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開發經營管理系統。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(Data Mining)</a:t>
            </a:r>
          </a:p>
          <a:p>
            <a:pPr>
              <a:spcBef>
                <a:spcPct val="20000"/>
              </a:spcBef>
            </a:pP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      5.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產官學連結。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0813" cy="6413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latin typeface="MS Gothic" pitchFamily="49" charset="-128"/>
              </a:rPr>
              <a:t>知識缺口的彌補策略</a:t>
            </a:r>
            <a:r>
              <a:rPr lang="en-US" altLang="zh-TW" sz="3600" smtClean="0">
                <a:latin typeface="MS Gothic" pitchFamily="49" charset="-128"/>
              </a:rPr>
              <a:t>- </a:t>
            </a:r>
            <a:r>
              <a:rPr lang="zh-TW" altLang="en-US" sz="3600" smtClean="0">
                <a:latin typeface="MS Gothic" pitchFamily="49" charset="-128"/>
              </a:rPr>
              <a:t>項目 </a:t>
            </a:r>
            <a:r>
              <a:rPr lang="en-US" altLang="zh-TW" sz="3600" smtClean="0">
                <a:latin typeface="MS Gothic" pitchFamily="49" charset="-128"/>
              </a:rPr>
              <a:t>4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4EEB4-C628-4383-A80A-29AD7898372F}" type="slidenum">
              <a:rPr lang="en-US" altLang="zh-TW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420867" name="Text Box 2"/>
          <p:cNvSpPr txBox="1">
            <a:spLocks noChangeArrowheads="1"/>
          </p:cNvSpPr>
          <p:nvPr/>
        </p:nvSpPr>
        <p:spPr bwMode="auto">
          <a:xfrm>
            <a:off x="990600" y="1165225"/>
            <a:ext cx="7315200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缺口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健保申報規劃知識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2000">
              <a:ea typeface="標楷體" pitchFamily="65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現況說明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健保申報規劃</a:t>
            </a:r>
            <a:r>
              <a:rPr kumimoji="0" lang="zh-TW" altLang="en-US" sz="2000">
                <a:ea typeface="標楷體" pitchFamily="65" charset="-120"/>
              </a:rPr>
              <a:t>相關的知識</a:t>
            </a:r>
            <a:r>
              <a:rPr kumimoji="0" lang="zh-TW" altLang="en-US" sz="2000">
                <a:latin typeface="新細明體" charset="-120"/>
                <a:ea typeface="標楷體" pitchFamily="65" charset="-120"/>
              </a:rPr>
              <a:t>，集中在部份人員身上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 策略與作法</a:t>
            </a:r>
          </a:p>
          <a:p>
            <a:pPr lvl="1">
              <a:spcBef>
                <a:spcPct val="20000"/>
              </a:spcBef>
            </a:pPr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1.</a:t>
            </a:r>
            <a:r>
              <a:rPr kumimoji="0" lang="zh-TW" altLang="en-US" sz="2000">
                <a:ea typeface="標楷體" pitchFamily="65" charset="-120"/>
              </a:rPr>
              <a:t>建立申報實務社群。</a:t>
            </a:r>
            <a:r>
              <a:rPr kumimoji="0" lang="en-US" altLang="zh-TW" sz="2000">
                <a:ea typeface="標楷體" pitchFamily="65" charset="-120"/>
              </a:rPr>
              <a:t>(</a:t>
            </a:r>
            <a:r>
              <a:rPr kumimoji="0" lang="zh-TW" altLang="en-US" sz="2000">
                <a:ea typeface="標楷體" pitchFamily="65" charset="-120"/>
              </a:rPr>
              <a:t>外部</a:t>
            </a:r>
            <a:r>
              <a:rPr kumimoji="0" lang="en-US" altLang="zh-TW" sz="2000">
                <a:ea typeface="標楷體" pitchFamily="65" charset="-120"/>
              </a:rPr>
              <a:t>)</a:t>
            </a:r>
          </a:p>
          <a:p>
            <a:pPr lvl="1">
              <a:spcBef>
                <a:spcPct val="20000"/>
              </a:spcBef>
            </a:pPr>
            <a:r>
              <a:rPr kumimoji="0" lang="en-US" altLang="zh-TW" sz="2000">
                <a:ea typeface="標楷體" pitchFamily="65" charset="-120"/>
              </a:rPr>
              <a:t>    2.</a:t>
            </a:r>
            <a:r>
              <a:rPr kumimoji="0" lang="zh-TW" altLang="en-US" sz="2000">
                <a:ea typeface="標楷體" pitchFamily="65" charset="-120"/>
              </a:rPr>
              <a:t>與相關公家</a:t>
            </a:r>
            <a:r>
              <a:rPr kumimoji="0" lang="en-US" altLang="zh-TW" sz="2000">
                <a:ea typeface="標楷體" pitchFamily="65" charset="-120"/>
              </a:rPr>
              <a:t>/</a:t>
            </a:r>
            <a:r>
              <a:rPr kumimoji="0" lang="zh-TW" altLang="en-US" sz="2000">
                <a:ea typeface="標楷體" pitchFamily="65" charset="-120"/>
              </a:rPr>
              <a:t>學</a:t>
            </a:r>
            <a:r>
              <a:rPr kumimoji="0" lang="en-US" altLang="zh-TW" sz="2000">
                <a:ea typeface="標楷體" pitchFamily="65" charset="-120"/>
              </a:rPr>
              <a:t>(</a:t>
            </a:r>
            <a:r>
              <a:rPr kumimoji="0" lang="zh-TW" altLang="en-US" sz="2000">
                <a:ea typeface="標楷體" pitchFamily="65" charset="-120"/>
              </a:rPr>
              <a:t>協</a:t>
            </a:r>
            <a:r>
              <a:rPr kumimoji="0" lang="en-US" altLang="zh-TW" sz="2000">
                <a:ea typeface="標楷體" pitchFamily="65" charset="-120"/>
              </a:rPr>
              <a:t>)</a:t>
            </a:r>
            <a:r>
              <a:rPr kumimoji="0" lang="zh-TW" altLang="en-US" sz="2000">
                <a:ea typeface="標楷體" pitchFamily="65" charset="-120"/>
              </a:rPr>
              <a:t>會建立固定資訊分享機制。</a:t>
            </a:r>
          </a:p>
          <a:p>
            <a:pPr lvl="1">
              <a:spcBef>
                <a:spcPct val="20000"/>
              </a:spcBef>
            </a:pPr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3.</a:t>
            </a:r>
            <a:r>
              <a:rPr kumimoji="0" lang="zh-TW" altLang="en-US" sz="2000">
                <a:ea typeface="標楷體" pitchFamily="65" charset="-120"/>
              </a:rPr>
              <a:t>開發專題導向系統。</a:t>
            </a:r>
            <a:r>
              <a:rPr kumimoji="0" lang="en-US" altLang="zh-TW" sz="2000">
                <a:ea typeface="標楷體" pitchFamily="65" charset="-120"/>
              </a:rPr>
              <a:t>(</a:t>
            </a:r>
            <a:r>
              <a:rPr kumimoji="0" lang="zh-TW" altLang="en-US" sz="2000">
                <a:ea typeface="標楷體" pitchFamily="65" charset="-120"/>
              </a:rPr>
              <a:t>決策管理系統</a:t>
            </a:r>
            <a:r>
              <a:rPr kumimoji="0" lang="en-US" altLang="zh-TW" sz="2000">
                <a:ea typeface="標楷體" pitchFamily="65" charset="-120"/>
              </a:rPr>
              <a:t>)</a:t>
            </a:r>
          </a:p>
          <a:p>
            <a:pPr>
              <a:spcBef>
                <a:spcPct val="20000"/>
              </a:spcBef>
            </a:pPr>
            <a:endParaRPr kumimoji="0" lang="en-US" altLang="zh-TW" sz="2400">
              <a:ea typeface="標楷體" pitchFamily="65" charset="-12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0813" cy="6413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latin typeface="MS Gothic" pitchFamily="49" charset="-128"/>
              </a:rPr>
              <a:t>知識缺口的彌補策略</a:t>
            </a:r>
            <a:r>
              <a:rPr lang="en-US" altLang="zh-TW" sz="3600" smtClean="0">
                <a:latin typeface="MS Gothic" pitchFamily="49" charset="-128"/>
              </a:rPr>
              <a:t>- </a:t>
            </a:r>
            <a:r>
              <a:rPr lang="zh-TW" altLang="en-US" sz="3600" smtClean="0">
                <a:latin typeface="MS Gothic" pitchFamily="49" charset="-128"/>
              </a:rPr>
              <a:t>項目 </a:t>
            </a:r>
            <a:r>
              <a:rPr lang="en-US" altLang="zh-TW" sz="3600" smtClean="0">
                <a:latin typeface="MS Gothic" pitchFamily="49" charset="-128"/>
              </a:rPr>
              <a:t>5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44444-310B-4B4E-B491-DBF95B9746FA}" type="slidenum">
              <a:rPr lang="en-US" altLang="zh-TW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421891" name="Text Box 2"/>
          <p:cNvSpPr txBox="1">
            <a:spLocks noChangeArrowheads="1"/>
          </p:cNvSpPr>
          <p:nvPr/>
        </p:nvSpPr>
        <p:spPr bwMode="auto">
          <a:xfrm>
            <a:off x="990600" y="1165225"/>
            <a:ext cx="73152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缺口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申報異動即時知識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2000">
              <a:ea typeface="標楷體" pitchFamily="65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kumimoji="0" lang="zh-TW" altLang="en-US" sz="2000">
              <a:ea typeface="標楷體" pitchFamily="65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現況說明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kumimoji="0" lang="zh-TW" altLang="en-US" sz="2000">
                <a:ea typeface="標楷體" pitchFamily="65" charset="-120"/>
              </a:rPr>
              <a:t> 無法即時得知健保局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申報</a:t>
            </a:r>
            <a:r>
              <a:rPr kumimoji="0" lang="zh-TW" altLang="en-US" sz="2000">
                <a:ea typeface="標楷體" pitchFamily="65" charset="-120"/>
              </a:rPr>
              <a:t>的新規定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kumimoji="0" lang="zh-TW" altLang="en-US" sz="2000">
              <a:ea typeface="標楷體" pitchFamily="65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 策略與作法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kumimoji="0" lang="zh-TW" altLang="en-US" sz="2000">
                <a:ea typeface="標楷體" pitchFamily="65" charset="-120"/>
              </a:rPr>
              <a:t> 建立申報資料收集站</a:t>
            </a:r>
            <a:r>
              <a:rPr kumimoji="0" lang="en-US" altLang="zh-TW" sz="2000">
                <a:ea typeface="標楷體" pitchFamily="65" charset="-120"/>
              </a:rPr>
              <a:t>18</a:t>
            </a:r>
            <a:r>
              <a:rPr kumimoji="0" lang="zh-TW" altLang="en-US" sz="2000">
                <a:ea typeface="標楷體" pitchFamily="65" charset="-120"/>
              </a:rPr>
              <a:t>個。</a:t>
            </a:r>
            <a:r>
              <a:rPr kumimoji="0" lang="en-US" altLang="zh-TW" sz="2000">
                <a:ea typeface="標楷體" pitchFamily="65" charset="-120"/>
              </a:rPr>
              <a:t>(</a:t>
            </a:r>
            <a:r>
              <a:rPr kumimoji="0" lang="zh-TW" altLang="en-US" sz="2000">
                <a:ea typeface="標楷體" pitchFamily="65" charset="-120"/>
              </a:rPr>
              <a:t>醫療院所</a:t>
            </a:r>
            <a:r>
              <a:rPr kumimoji="0" lang="en-US" altLang="zh-TW" sz="2000">
                <a:ea typeface="標楷體" pitchFamily="65" charset="-120"/>
              </a:rPr>
              <a:t>)</a:t>
            </a:r>
          </a:p>
          <a:p>
            <a:pPr>
              <a:spcBef>
                <a:spcPct val="50000"/>
              </a:spcBef>
            </a:pPr>
            <a:r>
              <a:rPr kumimoji="0" lang="en-US" altLang="zh-TW" sz="2000">
                <a:ea typeface="標楷體" pitchFamily="65" charset="-120"/>
              </a:rPr>
              <a:t> 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51063"/>
            <a:ext cx="7772400" cy="143351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8800" smtClean="0"/>
              <a:t>市場分析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0813" cy="6413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latin typeface="MS Gothic" pitchFamily="49" charset="-128"/>
              </a:rPr>
              <a:t>知識缺口的彌補策略</a:t>
            </a:r>
            <a:r>
              <a:rPr lang="en-US" altLang="zh-TW" sz="3600" smtClean="0">
                <a:latin typeface="MS Gothic" pitchFamily="49" charset="-128"/>
              </a:rPr>
              <a:t>- </a:t>
            </a:r>
            <a:r>
              <a:rPr lang="zh-TW" altLang="en-US" sz="3600" smtClean="0">
                <a:latin typeface="MS Gothic" pitchFamily="49" charset="-128"/>
              </a:rPr>
              <a:t>項目 </a:t>
            </a:r>
            <a:r>
              <a:rPr lang="en-US" altLang="zh-TW" sz="3600" smtClean="0">
                <a:latin typeface="MS Gothic" pitchFamily="49" charset="-128"/>
              </a:rPr>
              <a:t>6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4FD19-B825-4CE2-8482-D881785FFCEA}" type="slidenum">
              <a:rPr lang="en-US" altLang="zh-TW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422915" name="Text Box 2"/>
          <p:cNvSpPr txBox="1">
            <a:spLocks noChangeArrowheads="1"/>
          </p:cNvSpPr>
          <p:nvPr/>
        </p:nvSpPr>
        <p:spPr bwMode="auto">
          <a:xfrm>
            <a:off x="990600" y="1165225"/>
            <a:ext cx="7315200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缺口</a:t>
            </a:r>
          </a:p>
          <a:p>
            <a:pPr lvl="1">
              <a:lnSpc>
                <a:spcPct val="50000"/>
              </a:lnSpc>
              <a:spcBef>
                <a:spcPct val="20000"/>
              </a:spcBef>
              <a:buFontTx/>
              <a:buChar char="•"/>
            </a:pPr>
            <a:r>
              <a:rPr kumimoji="0" lang="en-US" altLang="en-US" sz="2000">
                <a:ea typeface="標楷體" pitchFamily="65" charset="-120"/>
              </a:rPr>
              <a:t>新系統知識</a:t>
            </a:r>
            <a:endParaRPr kumimoji="0" lang="zh-TW" altLang="en-US" sz="2000">
              <a:ea typeface="標楷體" pitchFamily="65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kumimoji="0" lang="zh-TW" altLang="en-US" sz="2000">
              <a:ea typeface="標楷體" pitchFamily="65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現況說明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kumimoji="0" lang="zh-TW" altLang="en-US" sz="2000">
                <a:latin typeface="Times New Roman" pitchFamily="18" charset="0"/>
                <a:ea typeface="標楷體" pitchFamily="65" charset="-120"/>
              </a:rPr>
              <a:t>系統人員均以目前既有技術為主</a:t>
            </a:r>
            <a:r>
              <a:rPr kumimoji="0" lang="en-US" altLang="zh-TW" sz="2000">
                <a:latin typeface="Times New Roman" pitchFamily="18" charset="0"/>
                <a:ea typeface="標楷體" pitchFamily="65" charset="-120"/>
              </a:rPr>
              <a:t>, </a:t>
            </a:r>
            <a:r>
              <a:rPr kumimoji="0" lang="zh-TW" altLang="en-US" sz="2000">
                <a:latin typeface="Times New Roman" pitchFamily="18" charset="0"/>
                <a:ea typeface="標楷體" pitchFamily="65" charset="-120"/>
              </a:rPr>
              <a:t>與外界技術斷層</a:t>
            </a:r>
            <a:r>
              <a:rPr kumimoji="0" lang="en-US" altLang="zh-TW" sz="2000">
                <a:latin typeface="Times New Roman" pitchFamily="18" charset="0"/>
                <a:ea typeface="標楷體" pitchFamily="65" charset="-120"/>
              </a:rPr>
              <a:t>,</a:t>
            </a:r>
            <a:r>
              <a:rPr kumimoji="0" lang="zh-TW" altLang="en-US" sz="2000">
                <a:latin typeface="Times New Roman" pitchFamily="18" charset="0"/>
                <a:ea typeface="標楷體" pitchFamily="65" charset="-120"/>
              </a:rPr>
              <a:t>造成新技術應用不及</a:t>
            </a:r>
            <a:r>
              <a:rPr kumimoji="0" lang="en-US" altLang="zh-TW" sz="2000">
                <a:latin typeface="Times New Roman" pitchFamily="18" charset="0"/>
                <a:ea typeface="標楷體" pitchFamily="65" charset="-120"/>
              </a:rPr>
              <a:t>,</a:t>
            </a:r>
            <a:r>
              <a:rPr kumimoji="0" lang="zh-TW" altLang="en-US" sz="2000">
                <a:latin typeface="Times New Roman" pitchFamily="18" charset="0"/>
                <a:ea typeface="標楷體" pitchFamily="65" charset="-120"/>
              </a:rPr>
              <a:t>效率不彰。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kumimoji="0" lang="zh-TW" altLang="en-US" sz="2000">
              <a:ea typeface="標楷體" pitchFamily="65" charset="-12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策略與作法</a:t>
            </a:r>
          </a:p>
          <a:p>
            <a:pPr lvl="1">
              <a:spcBef>
                <a:spcPct val="20000"/>
              </a:spcBef>
            </a:pPr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1.</a:t>
            </a:r>
            <a:r>
              <a:rPr kumimoji="0" lang="zh-TW" altLang="en-US" sz="2000">
                <a:ea typeface="標楷體" pitchFamily="65" charset="-120"/>
              </a:rPr>
              <a:t>規劃人員系統外訓時數與範圍。</a:t>
            </a:r>
            <a:r>
              <a:rPr kumimoji="0" lang="en-US" altLang="zh-TW" sz="2000">
                <a:ea typeface="標楷體" pitchFamily="65" charset="-120"/>
              </a:rPr>
              <a:t>(</a:t>
            </a:r>
            <a:r>
              <a:rPr kumimoji="0" lang="zh-TW" altLang="en-US" sz="2000">
                <a:ea typeface="標楷體" pitchFamily="65" charset="-120"/>
              </a:rPr>
              <a:t>每月</a:t>
            </a:r>
            <a:r>
              <a:rPr kumimoji="0" lang="en-US" altLang="zh-TW" sz="2000">
                <a:ea typeface="標楷體" pitchFamily="65" charset="-120"/>
              </a:rPr>
              <a:t>/</a:t>
            </a:r>
            <a:r>
              <a:rPr kumimoji="0" lang="zh-TW" altLang="en-US" sz="2000">
                <a:ea typeface="標楷體" pitchFamily="65" charset="-120"/>
              </a:rPr>
              <a:t>時</a:t>
            </a:r>
            <a:r>
              <a:rPr kumimoji="0" lang="en-US" altLang="zh-TW" sz="2000">
                <a:ea typeface="標楷體" pitchFamily="65" charset="-120"/>
              </a:rPr>
              <a:t>)</a:t>
            </a:r>
          </a:p>
          <a:p>
            <a:pPr lvl="1">
              <a:spcBef>
                <a:spcPct val="20000"/>
              </a:spcBef>
            </a:pPr>
            <a:r>
              <a:rPr kumimoji="0" lang="en-US" altLang="zh-TW" sz="2000">
                <a:ea typeface="標楷體" pitchFamily="65" charset="-120"/>
              </a:rPr>
              <a:t>    2.</a:t>
            </a:r>
            <a:r>
              <a:rPr kumimoji="0" lang="zh-TW" altLang="en-US" sz="2000">
                <a:ea typeface="標楷體" pitchFamily="65" charset="-120"/>
              </a:rPr>
              <a:t>導入學習型組織</a:t>
            </a:r>
            <a:r>
              <a:rPr kumimoji="0" lang="en-US" altLang="zh-TW" sz="2000">
                <a:ea typeface="標楷體" pitchFamily="65" charset="-120"/>
              </a:rPr>
              <a:t>,</a:t>
            </a:r>
            <a:r>
              <a:rPr kumimoji="0" lang="zh-TW" altLang="en-US" sz="2000">
                <a:ea typeface="標楷體" pitchFamily="65" charset="-120"/>
              </a:rPr>
              <a:t>建立週分享機制。</a:t>
            </a:r>
          </a:p>
          <a:p>
            <a:pPr lvl="1">
              <a:spcBef>
                <a:spcPct val="20000"/>
              </a:spcBef>
            </a:pPr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3.</a:t>
            </a:r>
            <a:r>
              <a:rPr kumimoji="0" lang="zh-TW" altLang="en-US" sz="2000">
                <a:ea typeface="標楷體" pitchFamily="65" charset="-120"/>
              </a:rPr>
              <a:t>委外研發後技術轉移。</a:t>
            </a:r>
            <a:r>
              <a:rPr kumimoji="0" lang="en-US" altLang="zh-TW" sz="2000">
                <a:ea typeface="標楷體" pitchFamily="65" charset="-120"/>
              </a:rPr>
              <a:t>(</a:t>
            </a:r>
            <a:r>
              <a:rPr kumimoji="0" lang="zh-TW" altLang="en-US" sz="2000">
                <a:ea typeface="標楷體" pitchFamily="65" charset="-120"/>
              </a:rPr>
              <a:t>典範移轉</a:t>
            </a:r>
            <a:r>
              <a:rPr kumimoji="0" lang="en-US" altLang="zh-TW" sz="2000">
                <a:ea typeface="標楷體" pitchFamily="65" charset="-120"/>
              </a:rPr>
              <a:t>)</a:t>
            </a:r>
          </a:p>
          <a:p>
            <a:pPr lvl="1">
              <a:spcBef>
                <a:spcPct val="20000"/>
              </a:spcBef>
            </a:pPr>
            <a:r>
              <a:rPr kumimoji="0" lang="en-US" altLang="zh-TW" sz="2000">
                <a:ea typeface="標楷體" pitchFamily="65" charset="-120"/>
              </a:rPr>
              <a:t>    4.</a:t>
            </a:r>
            <a:r>
              <a:rPr kumimoji="0" lang="zh-TW" altLang="en-US" sz="2000">
                <a:ea typeface="標楷體" pitchFamily="65" charset="-120"/>
              </a:rPr>
              <a:t>雜誌報刊閱讀與展覽報告。</a:t>
            </a:r>
          </a:p>
          <a:p>
            <a:pPr lvl="1" eaLnBrk="0" hangingPunct="0">
              <a:buFontTx/>
              <a:buChar char="•"/>
            </a:pPr>
            <a:endParaRPr kumimoji="0" lang="en-US" altLang="zh-TW" sz="2000">
              <a:ea typeface="標楷體" pitchFamily="65" charset="-12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0813" cy="6413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latin typeface="MS Gothic" pitchFamily="49" charset="-128"/>
              </a:rPr>
              <a:t>知識缺口的彌補策略</a:t>
            </a:r>
            <a:r>
              <a:rPr lang="en-US" altLang="zh-TW" sz="3600" smtClean="0">
                <a:latin typeface="MS Gothic" pitchFamily="49" charset="-128"/>
              </a:rPr>
              <a:t>- </a:t>
            </a:r>
            <a:r>
              <a:rPr lang="zh-TW" altLang="en-US" sz="3600" smtClean="0">
                <a:latin typeface="MS Gothic" pitchFamily="49" charset="-128"/>
              </a:rPr>
              <a:t>項目 </a:t>
            </a:r>
            <a:r>
              <a:rPr lang="en-US" altLang="zh-TW" sz="3600" smtClean="0">
                <a:latin typeface="MS Gothic" pitchFamily="49" charset="-128"/>
              </a:rPr>
              <a:t>7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02D47-48F9-4C0D-8555-FE8074FEE0FA}" type="slidenum">
              <a:rPr lang="en-US" altLang="zh-TW"/>
              <a:pPr>
                <a:defRPr/>
              </a:pPr>
              <a:t>51</a:t>
            </a:fld>
            <a:endParaRPr lang="en-US" altLang="zh-TW"/>
          </a:p>
        </p:txBody>
      </p:sp>
      <p:sp>
        <p:nvSpPr>
          <p:cNvPr id="423939" name="Text Box 2"/>
          <p:cNvSpPr txBox="1">
            <a:spLocks noChangeArrowheads="1"/>
          </p:cNvSpPr>
          <p:nvPr/>
        </p:nvSpPr>
        <p:spPr bwMode="auto">
          <a:xfrm>
            <a:off x="990600" y="1165225"/>
            <a:ext cx="73152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缺口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kumimoji="0" lang="zh-TW" altLang="en-US" sz="2000">
                <a:ea typeface="標楷體" pitchFamily="65" charset="-120"/>
              </a:rPr>
              <a:t>資訊安全管理知識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2000">
              <a:ea typeface="標楷體" pitchFamily="65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現況說明</a:t>
            </a:r>
          </a:p>
          <a:p>
            <a:pPr lvl="1" eaLnBrk="0" hangingPunct="0">
              <a:buFontTx/>
              <a:buChar char="•"/>
            </a:pP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IT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後勤缺乏進階資安技術 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1" eaLnBrk="0" hangingPunct="0"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資安問題層出不窮</a:t>
            </a:r>
            <a:r>
              <a:rPr kumimoji="0" lang="zh-TW" altLang="en-US" sz="20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致使院所卻步 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1" eaLnBrk="0" hangingPunct="0"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各醫療院所與資訊公司之間</a:t>
            </a:r>
            <a:r>
              <a:rPr kumimoji="0" lang="zh-TW" altLang="en-US" sz="2000">
                <a:latin typeface="Times New Roman" pitchFamily="18" charset="0"/>
                <a:ea typeface="標楷體" pitchFamily="65" charset="-120"/>
              </a:rPr>
              <a:t>，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已經建置完備的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VPN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網路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buFontTx/>
              <a:buChar char="•"/>
            </a:pPr>
            <a:endParaRPr kumimoji="0" lang="zh-TW" altLang="en-US" sz="2000">
              <a:ea typeface="標楷體" pitchFamily="65" charset="-120"/>
            </a:endParaRPr>
          </a:p>
          <a:p>
            <a:pPr eaLnBrk="0" hangingPunct="0"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策略與作法</a:t>
            </a:r>
          </a:p>
          <a:p>
            <a:pPr lvl="1" eaLnBrk="0" hangingPunct="0"/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1.</a:t>
            </a:r>
            <a:r>
              <a:rPr kumimoji="0" lang="zh-TW" altLang="en-US" sz="2000">
                <a:ea typeface="標楷體" pitchFamily="65" charset="-120"/>
              </a:rPr>
              <a:t>擬定內部資安策略與因應方案。</a:t>
            </a:r>
          </a:p>
          <a:p>
            <a:pPr lvl="1" eaLnBrk="0" hangingPunct="0"/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2.</a:t>
            </a:r>
            <a:r>
              <a:rPr kumimoji="0" lang="zh-TW" altLang="en-US" sz="2000">
                <a:ea typeface="標楷體" pitchFamily="65" charset="-120"/>
              </a:rPr>
              <a:t>擬定院所資安策略與因應方案。</a:t>
            </a:r>
          </a:p>
          <a:p>
            <a:pPr lvl="1" eaLnBrk="0" hangingPunct="0"/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3.</a:t>
            </a:r>
            <a:r>
              <a:rPr kumimoji="0" lang="zh-TW" altLang="en-US" sz="2000">
                <a:ea typeface="標楷體" pitchFamily="65" charset="-120"/>
              </a:rPr>
              <a:t>內部</a:t>
            </a:r>
            <a:r>
              <a:rPr kumimoji="0" lang="en-US" altLang="zh-TW" sz="2000">
                <a:ea typeface="標楷體" pitchFamily="65" charset="-120"/>
              </a:rPr>
              <a:t>MIS</a:t>
            </a:r>
            <a:r>
              <a:rPr kumimoji="0" lang="zh-TW" altLang="en-US" sz="2000">
                <a:ea typeface="標楷體" pitchFamily="65" charset="-120"/>
              </a:rPr>
              <a:t>委外後技轉。</a:t>
            </a:r>
            <a:r>
              <a:rPr kumimoji="0" lang="en-US" altLang="zh-TW" sz="2000">
                <a:ea typeface="標楷體" pitchFamily="65" charset="-120"/>
              </a:rPr>
              <a:t>(</a:t>
            </a:r>
            <a:r>
              <a:rPr kumimoji="0" lang="zh-TW" altLang="en-US" sz="2000">
                <a:ea typeface="標楷體" pitchFamily="65" charset="-120"/>
              </a:rPr>
              <a:t>典範移轉</a:t>
            </a:r>
            <a:r>
              <a:rPr kumimoji="0" lang="en-US" altLang="zh-TW" sz="2000">
                <a:ea typeface="標楷體" pitchFamily="65" charset="-120"/>
              </a:rPr>
              <a:t>)</a:t>
            </a:r>
          </a:p>
          <a:p>
            <a:pPr lvl="1" eaLnBrk="0" hangingPunct="0"/>
            <a:r>
              <a:rPr kumimoji="0" lang="en-US" altLang="zh-TW" sz="2000">
                <a:ea typeface="標楷體" pitchFamily="65" charset="-120"/>
              </a:rPr>
              <a:t>    4.</a:t>
            </a:r>
            <a:r>
              <a:rPr kumimoji="0" lang="zh-TW" altLang="en-US" sz="2000">
                <a:ea typeface="標楷體" pitchFamily="65" charset="-120"/>
              </a:rPr>
              <a:t>資安軟硬體系統盤點與改善。</a:t>
            </a:r>
            <a:endParaRPr kumimoji="0" lang="zh-TW" altLang="en-US" sz="2000" b="1"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endParaRPr kumimoji="0" lang="en-US" altLang="zh-TW" sz="2000">
              <a:ea typeface="標楷體" pitchFamily="65" charset="-12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5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0813" cy="64135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600" smtClean="0">
                <a:latin typeface="MS Gothic" pitchFamily="49" charset="-128"/>
              </a:rPr>
              <a:t>知識缺口的彌補策略</a:t>
            </a:r>
            <a:r>
              <a:rPr lang="en-US" altLang="zh-TW" sz="3600" smtClean="0">
                <a:latin typeface="MS Gothic" pitchFamily="49" charset="-128"/>
              </a:rPr>
              <a:t>- </a:t>
            </a:r>
            <a:r>
              <a:rPr lang="zh-TW" altLang="en-US" sz="3600" smtClean="0">
                <a:latin typeface="MS Gothic" pitchFamily="49" charset="-128"/>
              </a:rPr>
              <a:t>項目 </a:t>
            </a:r>
            <a:r>
              <a:rPr lang="en-US" altLang="zh-TW" sz="3600" smtClean="0">
                <a:latin typeface="MS Gothic" pitchFamily="49" charset="-128"/>
              </a:rPr>
              <a:t>8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B972F-01C5-4294-940D-26094E3EC38D}" type="slidenum">
              <a:rPr lang="en-US" altLang="zh-TW"/>
              <a:pPr>
                <a:defRPr/>
              </a:pPr>
              <a:t>52</a:t>
            </a:fld>
            <a:endParaRPr lang="en-US" altLang="zh-TW"/>
          </a:p>
        </p:txBody>
      </p:sp>
      <p:sp>
        <p:nvSpPr>
          <p:cNvPr id="424963" name="Text Box 2"/>
          <p:cNvSpPr txBox="1">
            <a:spLocks noChangeArrowheads="1"/>
          </p:cNvSpPr>
          <p:nvPr/>
        </p:nvSpPr>
        <p:spPr bwMode="auto">
          <a:xfrm>
            <a:off x="990600" y="1165225"/>
            <a:ext cx="73152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缺口</a:t>
            </a:r>
          </a:p>
          <a:p>
            <a:pPr lvl="1"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各區資料庫整合的知識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2000">
              <a:ea typeface="標楷體" pitchFamily="65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0" lang="zh-TW" altLang="en-US" sz="2400">
                <a:ea typeface="標楷體" pitchFamily="65" charset="-120"/>
              </a:rPr>
              <a:t>現況說明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kumimoji="0" lang="zh-TW" altLang="en-US" sz="2000">
                <a:ea typeface="標楷體" pitchFamily="65" charset="-120"/>
              </a:rPr>
              <a:t>客服系統與</a:t>
            </a:r>
            <a:r>
              <a:rPr kumimoji="0" lang="en-US" altLang="zh-TW" sz="2000">
                <a:ea typeface="標楷體" pitchFamily="65" charset="-120"/>
              </a:rPr>
              <a:t>ERP</a:t>
            </a:r>
            <a:r>
              <a:rPr kumimoji="0" lang="zh-TW" altLang="en-US" sz="2000">
                <a:ea typeface="標楷體" pitchFamily="65" charset="-120"/>
              </a:rPr>
              <a:t>之資料庫各自獨立 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有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Client Server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及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Web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共兩套</a:t>
            </a:r>
            <a:r>
              <a:rPr kumimoji="0" lang="zh-TW" altLang="en-US" sz="2000">
                <a:ea typeface="標楷體" pitchFamily="65" charset="-120"/>
              </a:rPr>
              <a:t>客服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系統</a:t>
            </a:r>
            <a:r>
              <a:rPr kumimoji="0" lang="zh-TW" altLang="en-US" sz="2000" b="1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0" hangingPunct="0">
              <a:buFontTx/>
              <a:buChar char="•"/>
            </a:pPr>
            <a:endParaRPr kumimoji="0" lang="zh-TW" altLang="en-US" sz="2000">
              <a:ea typeface="標楷體" pitchFamily="65" charset="-120"/>
            </a:endParaRPr>
          </a:p>
          <a:p>
            <a:pPr eaLnBrk="0" hangingPunct="0">
              <a:buFontTx/>
              <a:buChar char="•"/>
            </a:pPr>
            <a:r>
              <a:rPr kumimoji="0" lang="zh-TW" altLang="en-US" sz="2000">
                <a:ea typeface="標楷體" pitchFamily="65" charset="-120"/>
              </a:rPr>
              <a:t>策略與作法</a:t>
            </a:r>
          </a:p>
          <a:p>
            <a:pPr lvl="1" eaLnBrk="0" hangingPunct="0"/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1.Client Server</a:t>
            </a:r>
            <a:r>
              <a:rPr kumimoji="0" lang="zh-TW" altLang="en-US" sz="2000">
                <a:ea typeface="標楷體" pitchFamily="65" charset="-120"/>
              </a:rPr>
              <a:t>客服系統整合至</a:t>
            </a:r>
            <a:r>
              <a:rPr kumimoji="0" lang="en-US" altLang="zh-TW" sz="2000">
                <a:ea typeface="標楷體" pitchFamily="65" charset="-120"/>
              </a:rPr>
              <a:t>Web</a:t>
            </a:r>
            <a:r>
              <a:rPr kumimoji="0" lang="zh-TW" altLang="en-US" sz="2000">
                <a:ea typeface="標楷體" pitchFamily="65" charset="-120"/>
              </a:rPr>
              <a:t>客服系統。</a:t>
            </a:r>
          </a:p>
          <a:p>
            <a:pPr lvl="1" eaLnBrk="0" hangingPunct="0"/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2.</a:t>
            </a:r>
            <a:r>
              <a:rPr kumimoji="0" lang="zh-TW" altLang="en-US" sz="2000">
                <a:ea typeface="標楷體" pitchFamily="65" charset="-120"/>
              </a:rPr>
              <a:t>整合</a:t>
            </a:r>
            <a:r>
              <a:rPr kumimoji="0" lang="en-US" altLang="zh-TW" sz="2000">
                <a:ea typeface="標楷體" pitchFamily="65" charset="-120"/>
              </a:rPr>
              <a:t>Web</a:t>
            </a:r>
            <a:r>
              <a:rPr kumimoji="0" lang="zh-TW" altLang="en-US" sz="2000">
                <a:ea typeface="標楷體" pitchFamily="65" charset="-120"/>
              </a:rPr>
              <a:t>客服系統與</a:t>
            </a:r>
            <a:r>
              <a:rPr kumimoji="0" lang="en-US" altLang="zh-TW" sz="2000">
                <a:ea typeface="標楷體" pitchFamily="65" charset="-120"/>
              </a:rPr>
              <a:t>ERP</a:t>
            </a:r>
            <a:r>
              <a:rPr kumimoji="0" lang="zh-TW" altLang="en-US" sz="2000">
                <a:ea typeface="標楷體" pitchFamily="65" charset="-120"/>
              </a:rPr>
              <a:t>系統。</a:t>
            </a:r>
          </a:p>
          <a:p>
            <a:pPr lvl="1" eaLnBrk="0" hangingPunct="0"/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3.</a:t>
            </a:r>
            <a:r>
              <a:rPr kumimoji="0" lang="zh-TW" altLang="en-US" sz="2000">
                <a:ea typeface="標楷體" pitchFamily="65" charset="-120"/>
              </a:rPr>
              <a:t>整合經銷商系統。</a:t>
            </a:r>
          </a:p>
          <a:p>
            <a:pPr lvl="1" eaLnBrk="0" hangingPunct="0"/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4.</a:t>
            </a:r>
            <a:r>
              <a:rPr kumimoji="0" lang="zh-TW" altLang="en-US" sz="2000">
                <a:ea typeface="標楷體" pitchFamily="65" charset="-120"/>
              </a:rPr>
              <a:t>整合</a:t>
            </a:r>
            <a:r>
              <a:rPr kumimoji="0" lang="en-US" altLang="zh-TW" sz="2000">
                <a:ea typeface="標楷體" pitchFamily="65" charset="-120"/>
              </a:rPr>
              <a:t>B2B</a:t>
            </a:r>
            <a:r>
              <a:rPr kumimoji="0" lang="zh-TW" altLang="en-US" sz="2000">
                <a:ea typeface="標楷體" pitchFamily="65" charset="-120"/>
              </a:rPr>
              <a:t>系統</a:t>
            </a:r>
          </a:p>
          <a:p>
            <a:pPr lvl="1" eaLnBrk="0" hangingPunct="0"/>
            <a:r>
              <a:rPr kumimoji="0" lang="zh-TW" altLang="en-US" sz="2000">
                <a:ea typeface="標楷體" pitchFamily="65" charset="-120"/>
              </a:rPr>
              <a:t>    </a:t>
            </a:r>
            <a:r>
              <a:rPr kumimoji="0" lang="en-US" altLang="zh-TW" sz="2000">
                <a:ea typeface="標楷體" pitchFamily="65" charset="-120"/>
              </a:rPr>
              <a:t>5.</a:t>
            </a:r>
            <a:r>
              <a:rPr kumimoji="0" lang="zh-TW" altLang="en-US" sz="2000">
                <a:ea typeface="標楷體" pitchFamily="65" charset="-120"/>
              </a:rPr>
              <a:t>建立</a:t>
            </a:r>
            <a:r>
              <a:rPr kumimoji="0" lang="en-US" altLang="zh-TW" sz="2000">
                <a:ea typeface="標楷體" pitchFamily="65" charset="-120"/>
              </a:rPr>
              <a:t>SCM</a:t>
            </a:r>
          </a:p>
          <a:p>
            <a:pPr eaLnBrk="0" hangingPunct="0">
              <a:buFontTx/>
              <a:buChar char="•"/>
            </a:pPr>
            <a:endParaRPr kumimoji="0" lang="en-US" altLang="zh-TW" sz="2000" b="1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0823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smtClean="0"/>
              <a:t>客服中心</a:t>
            </a:r>
            <a:r>
              <a:rPr lang="zh-TW" altLang="en-US" sz="5400" b="1" smtClean="0">
                <a:latin typeface="標楷體" pitchFamily="65" charset="-120"/>
              </a:rPr>
              <a:t>知識管理程序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8763"/>
            <a:ext cx="7770813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smtClean="0"/>
              <a:t>客服中心</a:t>
            </a:r>
            <a:r>
              <a:rPr lang="zh-TW" altLang="en-US" sz="4400" smtClean="0">
                <a:latin typeface="標楷體" pitchFamily="65" charset="-120"/>
              </a:rPr>
              <a:t>知識管理程序</a:t>
            </a:r>
          </a:p>
        </p:txBody>
      </p:sp>
      <p:sp>
        <p:nvSpPr>
          <p:cNvPr id="2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294EB-1809-4ECC-8539-566FB994C389}" type="slidenum">
              <a:rPr lang="en-US" altLang="zh-TW"/>
              <a:pPr>
                <a:defRPr/>
              </a:pPr>
              <a:t>54</a:t>
            </a:fld>
            <a:endParaRPr lang="en-US" altLang="zh-TW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30450" y="2027238"/>
            <a:ext cx="4375150" cy="2222500"/>
            <a:chOff x="854" y="1277"/>
            <a:chExt cx="2756" cy="1400"/>
          </a:xfrm>
        </p:grpSpPr>
        <p:sp>
          <p:nvSpPr>
            <p:cNvPr id="2034692" name="AutoShape 4"/>
            <p:cNvSpPr>
              <a:spLocks noChangeArrowheads="1"/>
            </p:cNvSpPr>
            <p:nvPr/>
          </p:nvSpPr>
          <p:spPr bwMode="auto">
            <a:xfrm>
              <a:off x="912" y="1525"/>
              <a:ext cx="672" cy="1152"/>
            </a:xfrm>
            <a:prstGeom prst="homePlate">
              <a:avLst>
                <a:gd name="adj" fmla="val 3303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34693" name="AutoShape 5"/>
            <p:cNvSpPr>
              <a:spLocks noChangeArrowheads="1"/>
            </p:cNvSpPr>
            <p:nvPr/>
          </p:nvSpPr>
          <p:spPr bwMode="auto">
            <a:xfrm>
              <a:off x="1590" y="1525"/>
              <a:ext cx="672" cy="1152"/>
            </a:xfrm>
            <a:prstGeom prst="homePlate">
              <a:avLst>
                <a:gd name="adj" fmla="val 3303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34694" name="AutoShape 6"/>
            <p:cNvSpPr>
              <a:spLocks noChangeArrowheads="1"/>
            </p:cNvSpPr>
            <p:nvPr/>
          </p:nvSpPr>
          <p:spPr bwMode="auto">
            <a:xfrm>
              <a:off x="2262" y="1525"/>
              <a:ext cx="672" cy="1152"/>
            </a:xfrm>
            <a:prstGeom prst="homePlate">
              <a:avLst>
                <a:gd name="adj" fmla="val 3303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34695" name="AutoShape 7"/>
            <p:cNvSpPr>
              <a:spLocks noChangeArrowheads="1"/>
            </p:cNvSpPr>
            <p:nvPr/>
          </p:nvSpPr>
          <p:spPr bwMode="auto">
            <a:xfrm>
              <a:off x="2938" y="1525"/>
              <a:ext cx="672" cy="1152"/>
            </a:xfrm>
            <a:prstGeom prst="homePlate">
              <a:avLst>
                <a:gd name="adj" fmla="val 3303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427017" name="Text Box 8"/>
            <p:cNvSpPr txBox="1">
              <a:spLocks noChangeArrowheads="1"/>
            </p:cNvSpPr>
            <p:nvPr/>
          </p:nvSpPr>
          <p:spPr bwMode="auto">
            <a:xfrm>
              <a:off x="1532" y="1277"/>
              <a:ext cx="628" cy="21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第二階段</a:t>
              </a:r>
            </a:p>
          </p:txBody>
        </p:sp>
        <p:sp>
          <p:nvSpPr>
            <p:cNvPr id="427018" name="Text Box 9"/>
            <p:cNvSpPr txBox="1">
              <a:spLocks noChangeArrowheads="1"/>
            </p:cNvSpPr>
            <p:nvPr/>
          </p:nvSpPr>
          <p:spPr bwMode="auto">
            <a:xfrm>
              <a:off x="2252" y="1277"/>
              <a:ext cx="628" cy="21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第三階段</a:t>
              </a:r>
            </a:p>
          </p:txBody>
        </p:sp>
        <p:sp>
          <p:nvSpPr>
            <p:cNvPr id="427019" name="Text Box 10"/>
            <p:cNvSpPr txBox="1">
              <a:spLocks noChangeArrowheads="1"/>
            </p:cNvSpPr>
            <p:nvPr/>
          </p:nvSpPr>
          <p:spPr bwMode="auto">
            <a:xfrm>
              <a:off x="2880" y="1277"/>
              <a:ext cx="628" cy="21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第六階段</a:t>
              </a:r>
            </a:p>
          </p:txBody>
        </p:sp>
        <p:sp>
          <p:nvSpPr>
            <p:cNvPr id="427020" name="Text Box 11"/>
            <p:cNvSpPr txBox="1">
              <a:spLocks noChangeArrowheads="1"/>
            </p:cNvSpPr>
            <p:nvPr/>
          </p:nvSpPr>
          <p:spPr bwMode="auto">
            <a:xfrm>
              <a:off x="854" y="1277"/>
              <a:ext cx="628" cy="21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第一階段</a:t>
              </a:r>
            </a:p>
          </p:txBody>
        </p:sp>
        <p:sp>
          <p:nvSpPr>
            <p:cNvPr id="427021" name="Text Box 12"/>
            <p:cNvSpPr txBox="1">
              <a:spLocks noChangeArrowheads="1"/>
            </p:cNvSpPr>
            <p:nvPr/>
          </p:nvSpPr>
          <p:spPr bwMode="auto">
            <a:xfrm>
              <a:off x="960" y="1669"/>
              <a:ext cx="346" cy="810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TW" altLang="en-US" sz="2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認知覺醒</a:t>
              </a:r>
            </a:p>
          </p:txBody>
        </p:sp>
        <p:sp>
          <p:nvSpPr>
            <p:cNvPr id="427022" name="Text Box 13"/>
            <p:cNvSpPr txBox="1">
              <a:spLocks noChangeArrowheads="1"/>
            </p:cNvSpPr>
            <p:nvPr/>
          </p:nvSpPr>
          <p:spPr bwMode="auto">
            <a:xfrm>
              <a:off x="1637" y="1669"/>
              <a:ext cx="346" cy="818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TW" altLang="en-US" sz="2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策    略</a:t>
              </a:r>
            </a:p>
          </p:txBody>
        </p:sp>
        <p:sp>
          <p:nvSpPr>
            <p:cNvPr id="427023" name="Text Box 14"/>
            <p:cNvSpPr txBox="1">
              <a:spLocks noChangeArrowheads="1"/>
            </p:cNvSpPr>
            <p:nvPr/>
          </p:nvSpPr>
          <p:spPr bwMode="auto">
            <a:xfrm>
              <a:off x="2357" y="1669"/>
              <a:ext cx="346" cy="818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TW" altLang="en-US" sz="2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設    計</a:t>
              </a:r>
            </a:p>
          </p:txBody>
        </p:sp>
        <p:sp>
          <p:nvSpPr>
            <p:cNvPr id="427024" name="Text Box 15"/>
            <p:cNvSpPr txBox="1">
              <a:spLocks noChangeArrowheads="1"/>
            </p:cNvSpPr>
            <p:nvPr/>
          </p:nvSpPr>
          <p:spPr bwMode="auto">
            <a:xfrm>
              <a:off x="3034" y="1621"/>
              <a:ext cx="346" cy="998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TW" altLang="en-US" sz="2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評估與維護</a:t>
              </a:r>
            </a:p>
          </p:txBody>
        </p:sp>
        <p:sp>
          <p:nvSpPr>
            <p:cNvPr id="2034704" name="AutoShape 16"/>
            <p:cNvSpPr>
              <a:spLocks noChangeArrowheads="1"/>
            </p:cNvSpPr>
            <p:nvPr/>
          </p:nvSpPr>
          <p:spPr bwMode="auto">
            <a:xfrm>
              <a:off x="912" y="1525"/>
              <a:ext cx="672" cy="1152"/>
            </a:xfrm>
            <a:prstGeom prst="homePlate">
              <a:avLst>
                <a:gd name="adj" fmla="val 3303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34705" name="AutoShape 17"/>
            <p:cNvSpPr>
              <a:spLocks noChangeArrowheads="1"/>
            </p:cNvSpPr>
            <p:nvPr/>
          </p:nvSpPr>
          <p:spPr bwMode="auto">
            <a:xfrm>
              <a:off x="1590" y="1525"/>
              <a:ext cx="672" cy="1152"/>
            </a:xfrm>
            <a:prstGeom prst="homePlate">
              <a:avLst>
                <a:gd name="adj" fmla="val 3303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34706" name="AutoShape 18"/>
            <p:cNvSpPr>
              <a:spLocks noChangeArrowheads="1"/>
            </p:cNvSpPr>
            <p:nvPr/>
          </p:nvSpPr>
          <p:spPr bwMode="auto">
            <a:xfrm>
              <a:off x="2262" y="1525"/>
              <a:ext cx="672" cy="1152"/>
            </a:xfrm>
            <a:prstGeom prst="homePlate">
              <a:avLst>
                <a:gd name="adj" fmla="val 3303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2034707" name="AutoShape 19"/>
            <p:cNvSpPr>
              <a:spLocks noChangeArrowheads="1"/>
            </p:cNvSpPr>
            <p:nvPr/>
          </p:nvSpPr>
          <p:spPr bwMode="auto">
            <a:xfrm>
              <a:off x="2938" y="1525"/>
              <a:ext cx="672" cy="1152"/>
            </a:xfrm>
            <a:prstGeom prst="homePlate">
              <a:avLst>
                <a:gd name="adj" fmla="val 33037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427029" name="Text Box 20"/>
            <p:cNvSpPr txBox="1">
              <a:spLocks noChangeArrowheads="1"/>
            </p:cNvSpPr>
            <p:nvPr/>
          </p:nvSpPr>
          <p:spPr bwMode="auto">
            <a:xfrm>
              <a:off x="1532" y="1277"/>
              <a:ext cx="628" cy="21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第二階段</a:t>
              </a:r>
            </a:p>
          </p:txBody>
        </p:sp>
        <p:sp>
          <p:nvSpPr>
            <p:cNvPr id="427030" name="Text Box 21"/>
            <p:cNvSpPr txBox="1">
              <a:spLocks noChangeArrowheads="1"/>
            </p:cNvSpPr>
            <p:nvPr/>
          </p:nvSpPr>
          <p:spPr bwMode="auto">
            <a:xfrm>
              <a:off x="2252" y="1277"/>
              <a:ext cx="628" cy="21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第三階段</a:t>
              </a:r>
            </a:p>
          </p:txBody>
        </p:sp>
        <p:sp>
          <p:nvSpPr>
            <p:cNvPr id="427031" name="Text Box 22"/>
            <p:cNvSpPr txBox="1">
              <a:spLocks noChangeArrowheads="1"/>
            </p:cNvSpPr>
            <p:nvPr/>
          </p:nvSpPr>
          <p:spPr bwMode="auto">
            <a:xfrm>
              <a:off x="2880" y="1277"/>
              <a:ext cx="628" cy="21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第六階段</a:t>
              </a:r>
            </a:p>
          </p:txBody>
        </p:sp>
        <p:sp>
          <p:nvSpPr>
            <p:cNvPr id="427032" name="Text Box 23"/>
            <p:cNvSpPr txBox="1">
              <a:spLocks noChangeArrowheads="1"/>
            </p:cNvSpPr>
            <p:nvPr/>
          </p:nvSpPr>
          <p:spPr bwMode="auto">
            <a:xfrm>
              <a:off x="854" y="1277"/>
              <a:ext cx="628" cy="212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第一階段</a:t>
              </a:r>
            </a:p>
          </p:txBody>
        </p:sp>
        <p:sp>
          <p:nvSpPr>
            <p:cNvPr id="427033" name="Text Box 24"/>
            <p:cNvSpPr txBox="1">
              <a:spLocks noChangeArrowheads="1"/>
            </p:cNvSpPr>
            <p:nvPr/>
          </p:nvSpPr>
          <p:spPr bwMode="auto">
            <a:xfrm>
              <a:off x="960" y="1669"/>
              <a:ext cx="346" cy="810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TW" altLang="en-US" sz="2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認知覺醒</a:t>
              </a:r>
            </a:p>
          </p:txBody>
        </p:sp>
        <p:sp>
          <p:nvSpPr>
            <p:cNvPr id="427034" name="Text Box 25"/>
            <p:cNvSpPr txBox="1">
              <a:spLocks noChangeArrowheads="1"/>
            </p:cNvSpPr>
            <p:nvPr/>
          </p:nvSpPr>
          <p:spPr bwMode="auto">
            <a:xfrm>
              <a:off x="1637" y="1669"/>
              <a:ext cx="346" cy="818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TW" altLang="en-US" sz="2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策    略</a:t>
              </a:r>
            </a:p>
          </p:txBody>
        </p:sp>
        <p:sp>
          <p:nvSpPr>
            <p:cNvPr id="427035" name="Text Box 26"/>
            <p:cNvSpPr txBox="1">
              <a:spLocks noChangeArrowheads="1"/>
            </p:cNvSpPr>
            <p:nvPr/>
          </p:nvSpPr>
          <p:spPr bwMode="auto">
            <a:xfrm>
              <a:off x="2357" y="1669"/>
              <a:ext cx="346" cy="818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TW" altLang="en-US" sz="2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設    計</a:t>
              </a:r>
            </a:p>
          </p:txBody>
        </p:sp>
        <p:sp>
          <p:nvSpPr>
            <p:cNvPr id="427036" name="Text Box 27"/>
            <p:cNvSpPr txBox="1">
              <a:spLocks noChangeArrowheads="1"/>
            </p:cNvSpPr>
            <p:nvPr/>
          </p:nvSpPr>
          <p:spPr bwMode="auto">
            <a:xfrm>
              <a:off x="3034" y="1621"/>
              <a:ext cx="346" cy="998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zh-TW" altLang="en-US" sz="2400" b="1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評估與維護</a:t>
              </a:r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第一階段：認知覺醒</a:t>
            </a:r>
          </a:p>
        </p:txBody>
      </p:sp>
      <p:sp>
        <p:nvSpPr>
          <p:cNvPr id="42803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7467600" cy="4119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</a:rPr>
              <a:t>1.</a:t>
            </a:r>
            <a:r>
              <a:rPr lang="zh-TW" altLang="en-US" sz="2800" smtClean="0">
                <a:latin typeface="標楷體" pitchFamily="65" charset="-120"/>
              </a:rPr>
              <a:t>組織扁平</a:t>
            </a:r>
            <a:r>
              <a:rPr lang="en-US" altLang="zh-TW" sz="2800" smtClean="0">
                <a:latin typeface="標楷體" pitchFamily="65" charset="-120"/>
              </a:rPr>
              <a:t>,</a:t>
            </a:r>
            <a:r>
              <a:rPr lang="zh-TW" altLang="en-US" sz="2800" smtClean="0">
                <a:latin typeface="標楷體" pitchFamily="65" charset="-120"/>
              </a:rPr>
              <a:t>推行時阻礙較少</a:t>
            </a:r>
            <a:r>
              <a:rPr lang="zh-TW" altLang="en-US" sz="2800" smtClean="0">
                <a:latin typeface="新細明體" charset="-120"/>
                <a:ea typeface="新細明體" charset="-120"/>
              </a:rPr>
              <a:t>。</a:t>
            </a:r>
            <a:r>
              <a:rPr lang="zh-TW" altLang="en-US" sz="2800" smtClean="0">
                <a:latin typeface="標楷體" pitchFamily="65" charset="-12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</a:rPr>
              <a:t>2.</a:t>
            </a:r>
            <a:r>
              <a:rPr lang="zh-TW" altLang="en-US" sz="2800" smtClean="0">
                <a:latin typeface="標楷體" pitchFamily="65" charset="-120"/>
              </a:rPr>
              <a:t>具有決策全力</a:t>
            </a:r>
            <a:r>
              <a:rPr lang="en-US" altLang="zh-TW" sz="2800" smtClean="0">
                <a:latin typeface="標楷體" pitchFamily="65" charset="-120"/>
              </a:rPr>
              <a:t>,</a:t>
            </a:r>
            <a:r>
              <a:rPr lang="zh-TW" altLang="en-US" sz="2800" smtClean="0">
                <a:latin typeface="標楷體" pitchFamily="65" charset="-120"/>
              </a:rPr>
              <a:t>可落實執行</a:t>
            </a:r>
            <a:r>
              <a:rPr lang="zh-TW" altLang="en-US" sz="2800" smtClean="0">
                <a:latin typeface="新細明體" charset="-120"/>
                <a:ea typeface="新細明體" charset="-120"/>
              </a:rPr>
              <a:t>。</a:t>
            </a:r>
            <a:r>
              <a:rPr lang="zh-TW" altLang="en-US" sz="2800" smtClean="0">
                <a:latin typeface="標楷體" pitchFamily="65" charset="-12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</a:rPr>
              <a:t>3.</a:t>
            </a:r>
            <a:r>
              <a:rPr lang="zh-TW" altLang="en-US" sz="2800" smtClean="0">
                <a:latin typeface="標楷體" pitchFamily="65" charset="-120"/>
              </a:rPr>
              <a:t>公司正有建置</a:t>
            </a:r>
            <a:r>
              <a:rPr lang="en-US" altLang="zh-TW" sz="2800" smtClean="0">
                <a:latin typeface="標楷體" pitchFamily="65" charset="-120"/>
              </a:rPr>
              <a:t>Call Center</a:t>
            </a:r>
            <a:r>
              <a:rPr lang="zh-TW" altLang="en-US" sz="2800" smtClean="0">
                <a:latin typeface="標楷體" pitchFamily="65" charset="-120"/>
              </a:rPr>
              <a:t>計畫</a:t>
            </a:r>
            <a:r>
              <a:rPr lang="zh-TW" altLang="en-US" sz="2800" smtClean="0">
                <a:latin typeface="新細明體" charset="-120"/>
                <a:ea typeface="新細明體" charset="-120"/>
              </a:rPr>
              <a:t>。</a:t>
            </a:r>
            <a:r>
              <a:rPr lang="zh-TW" altLang="en-US" sz="2800" smtClean="0">
                <a:latin typeface="標楷體" pitchFamily="65" charset="-12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</a:rPr>
              <a:t>4.</a:t>
            </a:r>
            <a:r>
              <a:rPr lang="zh-TW" altLang="en-US" sz="2800" smtClean="0">
                <a:latin typeface="標楷體" pitchFamily="65" charset="-120"/>
              </a:rPr>
              <a:t>客服部門具有高度知識管理需求之特性。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</a:rPr>
              <a:t>5.</a:t>
            </a:r>
            <a:r>
              <a:rPr lang="zh-TW" altLang="en-US" sz="2800" smtClean="0">
                <a:latin typeface="標楷體" pitchFamily="65" charset="-120"/>
              </a:rPr>
              <a:t>相關實務數值資料容易取得</a:t>
            </a:r>
            <a:r>
              <a:rPr lang="zh-TW" altLang="en-US" sz="2800" smtClean="0">
                <a:latin typeface="新細明體" charset="-120"/>
                <a:ea typeface="新細明體" charset="-120"/>
              </a:rPr>
              <a:t>。</a:t>
            </a:r>
            <a:r>
              <a:rPr lang="zh-TW" altLang="en-US" sz="2800" smtClean="0">
                <a:latin typeface="標楷體" pitchFamily="65" charset="-12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zh-TW" sz="2800" smtClean="0">
                <a:latin typeface="標楷體" pitchFamily="65" charset="-120"/>
              </a:rPr>
              <a:t>6.</a:t>
            </a:r>
            <a:r>
              <a:rPr lang="zh-TW" altLang="en-US" sz="2800" smtClean="0">
                <a:latin typeface="標楷體" pitchFamily="65" charset="-120"/>
              </a:rPr>
              <a:t>內部人員對</a:t>
            </a:r>
            <a:r>
              <a:rPr lang="en-US" altLang="zh-TW" sz="2800" smtClean="0">
                <a:latin typeface="標楷體" pitchFamily="65" charset="-120"/>
              </a:rPr>
              <a:t>KM</a:t>
            </a:r>
            <a:r>
              <a:rPr lang="zh-TW" altLang="en-US" sz="2800" smtClean="0">
                <a:latin typeface="標楷體" pitchFamily="65" charset="-120"/>
              </a:rPr>
              <a:t>有正面期待</a:t>
            </a:r>
            <a:r>
              <a:rPr lang="zh-TW" altLang="en-US" sz="2800" smtClean="0">
                <a:latin typeface="新細明體" charset="-120"/>
                <a:ea typeface="新細明體" charset="-120"/>
              </a:rPr>
              <a:t>。</a:t>
            </a:r>
            <a:r>
              <a:rPr lang="zh-TW" altLang="en-US" sz="2800" smtClean="0">
                <a:latin typeface="標楷體" pitchFamily="65" charset="-120"/>
              </a:rPr>
              <a:t> 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03379-0456-4557-BABC-ECCB7E7C9C84}" type="slidenum">
              <a:rPr lang="en-US" altLang="zh-TW"/>
              <a:pPr>
                <a:defRPr/>
              </a:pPr>
              <a:t>55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第二階段：擬定策略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B19D4-1F97-485C-B2CA-14E1DE16C8F9}" type="slidenum">
              <a:rPr lang="en-US" altLang="zh-TW"/>
              <a:pPr>
                <a:defRPr/>
              </a:pPr>
              <a:t>56</a:t>
            </a:fld>
            <a:endParaRPr lang="en-US" altLang="zh-TW"/>
          </a:p>
        </p:txBody>
      </p:sp>
      <p:sp>
        <p:nvSpPr>
          <p:cNvPr id="2037763" name="AutoShape 3"/>
          <p:cNvSpPr>
            <a:spLocks noChangeArrowheads="1"/>
          </p:cNvSpPr>
          <p:nvPr/>
        </p:nvSpPr>
        <p:spPr bwMode="auto">
          <a:xfrm>
            <a:off x="3179763" y="3314700"/>
            <a:ext cx="762000" cy="865188"/>
          </a:xfrm>
          <a:prstGeom prst="rightArrow">
            <a:avLst>
              <a:gd name="adj1" fmla="val 50093"/>
              <a:gd name="adj2" fmla="val 39310"/>
            </a:avLst>
          </a:prstGeom>
          <a:solidFill>
            <a:srgbClr val="CC0066">
              <a:alpha val="84000"/>
            </a:srgbClr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37764" name="AutoShape 4"/>
          <p:cNvSpPr>
            <a:spLocks noChangeArrowheads="1"/>
          </p:cNvSpPr>
          <p:nvPr/>
        </p:nvSpPr>
        <p:spPr bwMode="auto">
          <a:xfrm>
            <a:off x="685800" y="1828800"/>
            <a:ext cx="2120900" cy="1079500"/>
          </a:xfrm>
          <a:prstGeom prst="roundRect">
            <a:avLst>
              <a:gd name="adj" fmla="val 8690"/>
            </a:avLst>
          </a:prstGeom>
          <a:solidFill>
            <a:srgbClr val="FFCC66"/>
          </a:solidFill>
          <a:ln w="19050" algn="ctr">
            <a:noFill/>
            <a:round/>
            <a:headEnd/>
            <a:tailEnd/>
          </a:ln>
          <a:effectLst>
            <a:outerShdw dist="107763" dir="2700000" algn="ctr" rotWithShape="0">
              <a:srgbClr val="777777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zh-TW" altLang="en-US" sz="2000" b="1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系統思考圖</a:t>
            </a:r>
          </a:p>
        </p:txBody>
      </p:sp>
      <p:sp>
        <p:nvSpPr>
          <p:cNvPr id="2037765" name="AutoShape 5"/>
          <p:cNvSpPr>
            <a:spLocks noChangeArrowheads="1"/>
          </p:cNvSpPr>
          <p:nvPr/>
        </p:nvSpPr>
        <p:spPr bwMode="auto">
          <a:xfrm rot="-1776537">
            <a:off x="3213100" y="4700588"/>
            <a:ext cx="749300" cy="722312"/>
          </a:xfrm>
          <a:prstGeom prst="rightArrow">
            <a:avLst>
              <a:gd name="adj1" fmla="val 49889"/>
              <a:gd name="adj2" fmla="val 49909"/>
            </a:avLst>
          </a:prstGeom>
          <a:solidFill>
            <a:srgbClr val="CC0066">
              <a:alpha val="84000"/>
            </a:srgbClr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37766" name="AutoShape 6"/>
          <p:cNvSpPr>
            <a:spLocks noChangeArrowheads="1"/>
          </p:cNvSpPr>
          <p:nvPr/>
        </p:nvSpPr>
        <p:spPr bwMode="auto">
          <a:xfrm rot="1776537" flipV="1">
            <a:off x="3219450" y="2220913"/>
            <a:ext cx="706438" cy="722312"/>
          </a:xfrm>
          <a:prstGeom prst="rightArrow">
            <a:avLst>
              <a:gd name="adj1" fmla="val 49889"/>
              <a:gd name="adj2" fmla="val 48111"/>
            </a:avLst>
          </a:prstGeom>
          <a:solidFill>
            <a:srgbClr val="CC0066">
              <a:alpha val="84000"/>
            </a:srgbClr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037767" name="AutoShape 7"/>
          <p:cNvSpPr>
            <a:spLocks noChangeArrowheads="1"/>
          </p:cNvSpPr>
          <p:nvPr/>
        </p:nvSpPr>
        <p:spPr bwMode="auto">
          <a:xfrm>
            <a:off x="698500" y="3162300"/>
            <a:ext cx="2120900" cy="1079500"/>
          </a:xfrm>
          <a:prstGeom prst="roundRect">
            <a:avLst>
              <a:gd name="adj" fmla="val 8690"/>
            </a:avLst>
          </a:prstGeom>
          <a:solidFill>
            <a:srgbClr val="FFCC66"/>
          </a:solidFill>
          <a:ln w="19050" algn="ctr">
            <a:noFill/>
            <a:round/>
            <a:headEnd/>
            <a:tailEnd/>
          </a:ln>
          <a:effectLst>
            <a:outerShdw dist="107763" dir="2700000" algn="ctr" rotWithShape="0">
              <a:srgbClr val="777777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kumimoji="0" lang="zh-TW" altLang="en-US" sz="2000" b="1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知識盤點分析</a:t>
            </a:r>
            <a:endParaRPr lang="zh-TW" altLang="en-US" sz="2000" b="1">
              <a:solidFill>
                <a:schemeClr val="bg2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2037768" name="AutoShape 8"/>
          <p:cNvSpPr>
            <a:spLocks noChangeArrowheads="1"/>
          </p:cNvSpPr>
          <p:nvPr/>
        </p:nvSpPr>
        <p:spPr bwMode="auto">
          <a:xfrm>
            <a:off x="698500" y="4610100"/>
            <a:ext cx="2120900" cy="1079500"/>
          </a:xfrm>
          <a:prstGeom prst="roundRect">
            <a:avLst>
              <a:gd name="adj" fmla="val 8690"/>
            </a:avLst>
          </a:prstGeom>
          <a:solidFill>
            <a:srgbClr val="FFCC66"/>
          </a:solidFill>
          <a:ln w="19050" algn="ctr">
            <a:noFill/>
            <a:round/>
            <a:headEnd/>
            <a:tailEnd/>
          </a:ln>
          <a:effectLst>
            <a:outerShdw dist="107763" dir="2700000" algn="ctr" rotWithShape="0">
              <a:srgbClr val="777777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zh-TW" sz="2000" b="1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SWOT</a:t>
            </a:r>
            <a:r>
              <a:rPr lang="zh-TW" altLang="en-US" sz="2000" b="1">
                <a:solidFill>
                  <a:schemeClr val="bg2"/>
                </a:solidFill>
                <a:latin typeface="Arial" pitchFamily="34" charset="0"/>
                <a:ea typeface="標楷體" pitchFamily="65" charset="-120"/>
              </a:rPr>
              <a:t>分析</a:t>
            </a:r>
          </a:p>
        </p:txBody>
      </p:sp>
      <p:sp>
        <p:nvSpPr>
          <p:cNvPr id="2037769" name="AutoShape 9"/>
          <p:cNvSpPr>
            <a:spLocks noChangeAspect="1" noChangeArrowheads="1"/>
          </p:cNvSpPr>
          <p:nvPr/>
        </p:nvSpPr>
        <p:spPr bwMode="auto">
          <a:xfrm>
            <a:off x="4143375" y="3352800"/>
            <a:ext cx="1800225" cy="781050"/>
          </a:xfrm>
          <a:prstGeom prst="roundRect">
            <a:avLst>
              <a:gd name="adj" fmla="val 50000"/>
            </a:avLst>
          </a:prstGeom>
          <a:solidFill>
            <a:srgbClr val="CC0066"/>
          </a:solidFill>
          <a:ln w="25400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b="1">
                <a:latin typeface="Arial" pitchFamily="34" charset="0"/>
                <a:ea typeface="標楷體" pitchFamily="65" charset="-120"/>
              </a:rPr>
              <a:t>知識缺口</a:t>
            </a:r>
          </a:p>
        </p:txBody>
      </p:sp>
      <p:sp>
        <p:nvSpPr>
          <p:cNvPr id="2037770" name="AutoShape 10"/>
          <p:cNvSpPr>
            <a:spLocks noChangeAspect="1" noChangeArrowheads="1"/>
          </p:cNvSpPr>
          <p:nvPr/>
        </p:nvSpPr>
        <p:spPr bwMode="auto">
          <a:xfrm>
            <a:off x="7086600" y="3371850"/>
            <a:ext cx="1800225" cy="781050"/>
          </a:xfrm>
          <a:prstGeom prst="roundRect">
            <a:avLst>
              <a:gd name="adj" fmla="val 50000"/>
            </a:avLst>
          </a:prstGeom>
          <a:solidFill>
            <a:srgbClr val="CC0066"/>
          </a:solidFill>
          <a:ln w="25400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b="1">
                <a:latin typeface="Arial" pitchFamily="34" charset="0"/>
                <a:ea typeface="標楷體" pitchFamily="65" charset="-120"/>
              </a:rPr>
              <a:t>彌補方案</a:t>
            </a:r>
          </a:p>
        </p:txBody>
      </p:sp>
      <p:sp>
        <p:nvSpPr>
          <p:cNvPr id="2037771" name="AutoShape 11"/>
          <p:cNvSpPr>
            <a:spLocks noChangeArrowheads="1"/>
          </p:cNvSpPr>
          <p:nvPr/>
        </p:nvSpPr>
        <p:spPr bwMode="auto">
          <a:xfrm>
            <a:off x="6096000" y="3276600"/>
            <a:ext cx="762000" cy="865188"/>
          </a:xfrm>
          <a:prstGeom prst="rightArrow">
            <a:avLst>
              <a:gd name="adj1" fmla="val 50093"/>
              <a:gd name="adj2" fmla="val 39310"/>
            </a:avLst>
          </a:prstGeom>
          <a:solidFill>
            <a:srgbClr val="CC0066">
              <a:alpha val="84000"/>
            </a:srgbClr>
          </a:solidFill>
          <a:ln w="25400" algn="ctr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0192A-4982-4C29-B826-11E806C2F061}" type="slidenum">
              <a:rPr lang="en-US" altLang="zh-TW"/>
              <a:pPr>
                <a:defRPr/>
              </a:pPr>
              <a:t>57</a:t>
            </a:fld>
            <a:endParaRPr lang="en-US" altLang="zh-TW"/>
          </a:p>
        </p:txBody>
      </p:sp>
      <p:sp>
        <p:nvSpPr>
          <p:cNvPr id="203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0188"/>
            <a:ext cx="7770813" cy="11430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zh-TW" altLang="en-US" smtClean="0"/>
              <a:t>第二階段：擬定策略</a:t>
            </a:r>
            <a:br>
              <a:rPr lang="zh-TW" altLang="en-US" smtClean="0"/>
            </a:br>
            <a:r>
              <a:rPr lang="zh-TW" altLang="en-US" sz="2400" smtClean="0"/>
              <a:t>知識缺口列表</a:t>
            </a:r>
          </a:p>
        </p:txBody>
      </p:sp>
      <p:graphicFrame>
        <p:nvGraphicFramePr>
          <p:cNvPr id="2038787" name="Group 3"/>
          <p:cNvGraphicFramePr>
            <a:graphicFrameLocks noGrp="1"/>
          </p:cNvGraphicFramePr>
          <p:nvPr/>
        </p:nvGraphicFramePr>
        <p:xfrm>
          <a:off x="506413" y="1600200"/>
          <a:ext cx="8180387" cy="4572003"/>
        </p:xfrm>
        <a:graphic>
          <a:graphicData uri="http://schemas.openxmlformats.org/drawingml/2006/table">
            <a:tbl>
              <a:tblPr/>
              <a:tblGrid>
                <a:gridCol w="2414587"/>
                <a:gridCol w="3022600"/>
                <a:gridCol w="2743200"/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由系統思考圖推論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由知識盤點推論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由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SWOT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分析推論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成立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Call center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院所經營知識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1.KMS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建置知識。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推動知識管理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醫藥法規知識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2.KM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運作管理知識。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系統新知識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3.KM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宣導與推動知識。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健保申報規劃知識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資料整合與探勘知識。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各區資料庫整合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資安知識。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問題追縱控管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系統整合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IT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申報異動即時知識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建置</a:t>
                      </a: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Call Center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8.</a:t>
                      </a:r>
                      <a:r>
                        <a:rPr kumimoji="0" lang="zh-TW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資訊安全管理知識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30188"/>
            <a:ext cx="7770812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第三階段：設計</a:t>
            </a:r>
            <a:r>
              <a:rPr lang="en-US" altLang="zh-TW" smtClean="0"/>
              <a:t>(</a:t>
            </a:r>
            <a:r>
              <a:rPr lang="zh-TW" altLang="en-US" smtClean="0"/>
              <a:t>營運設計</a:t>
            </a:r>
            <a:r>
              <a:rPr lang="en-US" altLang="zh-TW" smtClean="0"/>
              <a:t>)</a:t>
            </a:r>
            <a:br>
              <a:rPr lang="en-US" altLang="zh-TW" smtClean="0"/>
            </a:br>
            <a:r>
              <a:rPr lang="zh-TW" altLang="en-US" sz="2400" smtClean="0"/>
              <a:t>目前客服作業流程</a:t>
            </a:r>
          </a:p>
        </p:txBody>
      </p:sp>
      <p:sp>
        <p:nvSpPr>
          <p:cNvPr id="4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4D68B-B32C-462A-B66F-0AE09B76A3C1}" type="slidenum">
              <a:rPr lang="en-US" altLang="zh-TW"/>
              <a:pPr>
                <a:defRPr/>
              </a:pPr>
              <a:t>58</a:t>
            </a:fld>
            <a:endParaRPr lang="en-US" altLang="zh-TW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1524000"/>
            <a:ext cx="6858000" cy="4572000"/>
            <a:chOff x="720" y="768"/>
            <a:chExt cx="4320" cy="2880"/>
          </a:xfrm>
        </p:grpSpPr>
        <p:sp>
          <p:nvSpPr>
            <p:cNvPr id="2039812" name="Rectangle 4"/>
            <p:cNvSpPr>
              <a:spLocks noChangeArrowheads="1"/>
            </p:cNvSpPr>
            <p:nvPr/>
          </p:nvSpPr>
          <p:spPr bwMode="auto">
            <a:xfrm>
              <a:off x="768" y="1008"/>
              <a:ext cx="672" cy="28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2400" b="1">
                  <a:latin typeface="Times New Roman" pitchFamily="18" charset="0"/>
                  <a:ea typeface="細明體" pitchFamily="49" charset="-120"/>
                </a:rPr>
                <a:t>客戶</a:t>
              </a:r>
            </a:p>
          </p:txBody>
        </p:sp>
        <p:sp>
          <p:nvSpPr>
            <p:cNvPr id="2039813" name="Rectangle 5"/>
            <p:cNvSpPr>
              <a:spLocks noChangeArrowheads="1"/>
            </p:cNvSpPr>
            <p:nvPr/>
          </p:nvSpPr>
          <p:spPr bwMode="auto">
            <a:xfrm>
              <a:off x="1920" y="1008"/>
              <a:ext cx="960" cy="28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2400" b="1">
                  <a:latin typeface="Times New Roman" pitchFamily="18" charset="0"/>
                  <a:ea typeface="細明體" pitchFamily="49" charset="-120"/>
                </a:rPr>
                <a:t>客服人員</a:t>
              </a:r>
            </a:p>
          </p:txBody>
        </p:sp>
        <p:sp>
          <p:nvSpPr>
            <p:cNvPr id="2039814" name="AutoShape 6"/>
            <p:cNvSpPr>
              <a:spLocks noChangeArrowheads="1"/>
            </p:cNvSpPr>
            <p:nvPr/>
          </p:nvSpPr>
          <p:spPr bwMode="auto">
            <a:xfrm>
              <a:off x="1200" y="1488"/>
              <a:ext cx="576" cy="765"/>
            </a:xfrm>
            <a:prstGeom prst="can">
              <a:avLst>
                <a:gd name="adj" fmla="val 33203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2400" b="1">
                  <a:latin typeface="Times New Roman" pitchFamily="18" charset="0"/>
                  <a:ea typeface="細明體" pitchFamily="49" charset="-120"/>
                </a:rPr>
                <a:t>客服</a:t>
              </a:r>
            </a:p>
            <a:p>
              <a:pPr algn="ctr">
                <a:defRPr/>
              </a:pPr>
              <a:r>
                <a:rPr kumimoji="0" lang="zh-TW" altLang="en-US" sz="2400" b="1">
                  <a:latin typeface="Times New Roman" pitchFamily="18" charset="0"/>
                  <a:ea typeface="細明體" pitchFamily="49" charset="-120"/>
                </a:rPr>
                <a:t>紀錄</a:t>
              </a:r>
            </a:p>
          </p:txBody>
        </p:sp>
        <p:sp>
          <p:nvSpPr>
            <p:cNvPr id="2039815" name="AutoShape 7"/>
            <p:cNvSpPr>
              <a:spLocks noChangeArrowheads="1"/>
            </p:cNvSpPr>
            <p:nvPr/>
          </p:nvSpPr>
          <p:spPr bwMode="auto">
            <a:xfrm>
              <a:off x="2064" y="1584"/>
              <a:ext cx="816" cy="768"/>
            </a:xfrm>
            <a:prstGeom prst="flowChartDecision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2400" b="1">
                  <a:latin typeface="Times New Roman" pitchFamily="18" charset="0"/>
                  <a:ea typeface="細明體" pitchFamily="49" charset="-120"/>
                </a:rPr>
                <a:t>確認</a:t>
              </a:r>
            </a:p>
            <a:p>
              <a:pPr algn="ctr">
                <a:defRPr/>
              </a:pPr>
              <a:r>
                <a:rPr kumimoji="0" lang="zh-TW" altLang="en-US" sz="2400" b="1">
                  <a:latin typeface="Times New Roman" pitchFamily="18" charset="0"/>
                  <a:ea typeface="細明體" pitchFamily="49" charset="-120"/>
                </a:rPr>
                <a:t>問題</a:t>
              </a:r>
            </a:p>
          </p:txBody>
        </p:sp>
        <p:sp>
          <p:nvSpPr>
            <p:cNvPr id="2039816" name="Rectangle 8"/>
            <p:cNvSpPr>
              <a:spLocks noChangeArrowheads="1"/>
            </p:cNvSpPr>
            <p:nvPr/>
          </p:nvSpPr>
          <p:spPr bwMode="auto">
            <a:xfrm>
              <a:off x="4083" y="1824"/>
              <a:ext cx="861" cy="28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2400" b="1">
                  <a:latin typeface="Times New Roman" pitchFamily="18" charset="0"/>
                  <a:ea typeface="細明體" pitchFamily="49" charset="-120"/>
                </a:rPr>
                <a:t>系統專員</a:t>
              </a:r>
            </a:p>
          </p:txBody>
        </p:sp>
        <p:sp>
          <p:nvSpPr>
            <p:cNvPr id="2039817" name="Rectangle 9"/>
            <p:cNvSpPr>
              <a:spLocks noChangeArrowheads="1"/>
            </p:cNvSpPr>
            <p:nvPr/>
          </p:nvSpPr>
          <p:spPr bwMode="auto">
            <a:xfrm>
              <a:off x="4080" y="1488"/>
              <a:ext cx="864" cy="28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2400" b="1">
                  <a:latin typeface="Times New Roman" pitchFamily="18" charset="0"/>
                  <a:ea typeface="細明體" pitchFamily="49" charset="-120"/>
                </a:rPr>
                <a:t>健保單位</a:t>
              </a:r>
            </a:p>
          </p:txBody>
        </p:sp>
        <p:sp>
          <p:nvSpPr>
            <p:cNvPr id="2039818" name="Rectangle 10"/>
            <p:cNvSpPr>
              <a:spLocks noChangeArrowheads="1"/>
            </p:cNvSpPr>
            <p:nvPr/>
          </p:nvSpPr>
          <p:spPr bwMode="auto">
            <a:xfrm>
              <a:off x="4128" y="3312"/>
              <a:ext cx="864" cy="28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2400" b="1">
                  <a:latin typeface="Times New Roman" pitchFamily="18" charset="0"/>
                  <a:ea typeface="細明體" pitchFamily="49" charset="-120"/>
                </a:rPr>
                <a:t>專案處理</a:t>
              </a:r>
            </a:p>
          </p:txBody>
        </p:sp>
        <p:sp>
          <p:nvSpPr>
            <p:cNvPr id="2039819" name="Rectangle 11"/>
            <p:cNvSpPr>
              <a:spLocks noChangeArrowheads="1"/>
            </p:cNvSpPr>
            <p:nvPr/>
          </p:nvSpPr>
          <p:spPr bwMode="auto">
            <a:xfrm>
              <a:off x="4080" y="2208"/>
              <a:ext cx="864" cy="28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2400" b="1">
                  <a:latin typeface="Times New Roman" pitchFamily="18" charset="0"/>
                  <a:ea typeface="細明體" pitchFamily="49" charset="-120"/>
                </a:rPr>
                <a:t>其他單位</a:t>
              </a:r>
            </a:p>
          </p:txBody>
        </p:sp>
        <p:sp>
          <p:nvSpPr>
            <p:cNvPr id="2039820" name="Rectangle 12"/>
            <p:cNvSpPr>
              <a:spLocks noChangeArrowheads="1"/>
            </p:cNvSpPr>
            <p:nvPr/>
          </p:nvSpPr>
          <p:spPr bwMode="auto">
            <a:xfrm>
              <a:off x="2064" y="2736"/>
              <a:ext cx="864" cy="28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2400" b="1">
                  <a:latin typeface="Times New Roman" pitchFamily="18" charset="0"/>
                  <a:ea typeface="細明體" pitchFamily="49" charset="-120"/>
                </a:rPr>
                <a:t>硬體派修</a:t>
              </a:r>
            </a:p>
          </p:txBody>
        </p:sp>
        <p:sp>
          <p:nvSpPr>
            <p:cNvPr id="2039821" name="Rectangle 13"/>
            <p:cNvSpPr>
              <a:spLocks noChangeArrowheads="1"/>
            </p:cNvSpPr>
            <p:nvPr/>
          </p:nvSpPr>
          <p:spPr bwMode="auto">
            <a:xfrm>
              <a:off x="2496" y="3360"/>
              <a:ext cx="864" cy="28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2400" b="1">
                  <a:latin typeface="Times New Roman" pitchFamily="18" charset="0"/>
                  <a:ea typeface="細明體" pitchFamily="49" charset="-120"/>
                </a:rPr>
                <a:t>專案追蹤</a:t>
              </a:r>
            </a:p>
          </p:txBody>
        </p:sp>
        <p:sp>
          <p:nvSpPr>
            <p:cNvPr id="2039822" name="Rectangle 14"/>
            <p:cNvSpPr>
              <a:spLocks noChangeArrowheads="1"/>
            </p:cNvSpPr>
            <p:nvPr/>
          </p:nvSpPr>
          <p:spPr bwMode="auto">
            <a:xfrm>
              <a:off x="1392" y="3360"/>
              <a:ext cx="864" cy="288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2400" b="1">
                  <a:latin typeface="Times New Roman" pitchFamily="18" charset="0"/>
                  <a:ea typeface="細明體" pitchFamily="49" charset="-120"/>
                </a:rPr>
                <a:t>結案紀錄</a:t>
              </a:r>
            </a:p>
          </p:txBody>
        </p:sp>
        <p:sp>
          <p:nvSpPr>
            <p:cNvPr id="2039823" name="AutoShape 15"/>
            <p:cNvSpPr>
              <a:spLocks noChangeArrowheads="1"/>
            </p:cNvSpPr>
            <p:nvPr/>
          </p:nvSpPr>
          <p:spPr bwMode="auto">
            <a:xfrm>
              <a:off x="3216" y="768"/>
              <a:ext cx="576" cy="765"/>
            </a:xfrm>
            <a:prstGeom prst="can">
              <a:avLst>
                <a:gd name="adj" fmla="val 33203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2400" b="1">
                  <a:latin typeface="Times New Roman" pitchFamily="18" charset="0"/>
                  <a:ea typeface="細明體" pitchFamily="49" charset="-120"/>
                </a:rPr>
                <a:t>客服</a:t>
              </a:r>
            </a:p>
            <a:p>
              <a:pPr algn="ctr">
                <a:defRPr/>
              </a:pPr>
              <a:r>
                <a:rPr kumimoji="0" lang="zh-TW" altLang="en-US" sz="2400" b="1">
                  <a:latin typeface="Times New Roman" pitchFamily="18" charset="0"/>
                  <a:ea typeface="細明體" pitchFamily="49" charset="-120"/>
                </a:rPr>
                <a:t>知識</a:t>
              </a:r>
            </a:p>
          </p:txBody>
        </p:sp>
        <p:sp>
          <p:nvSpPr>
            <p:cNvPr id="18450" name="Line 16"/>
            <p:cNvSpPr>
              <a:spLocks noChangeShapeType="1"/>
            </p:cNvSpPr>
            <p:nvPr/>
          </p:nvSpPr>
          <p:spPr bwMode="auto">
            <a:xfrm>
              <a:off x="2448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8451" name="Line 17"/>
            <p:cNvSpPr>
              <a:spLocks noChangeShapeType="1"/>
            </p:cNvSpPr>
            <p:nvPr/>
          </p:nvSpPr>
          <p:spPr bwMode="auto">
            <a:xfrm flipH="1">
              <a:off x="1728" y="1248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8452" name="Line 18"/>
            <p:cNvSpPr>
              <a:spLocks noChangeShapeType="1"/>
            </p:cNvSpPr>
            <p:nvPr/>
          </p:nvSpPr>
          <p:spPr bwMode="auto">
            <a:xfrm>
              <a:off x="2496" y="240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8453" name="Line 19"/>
            <p:cNvSpPr>
              <a:spLocks noChangeShapeType="1"/>
            </p:cNvSpPr>
            <p:nvPr/>
          </p:nvSpPr>
          <p:spPr bwMode="auto">
            <a:xfrm>
              <a:off x="2880" y="1968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8454" name="Line 20"/>
            <p:cNvSpPr>
              <a:spLocks noChangeShapeType="1"/>
            </p:cNvSpPr>
            <p:nvPr/>
          </p:nvSpPr>
          <p:spPr bwMode="auto">
            <a:xfrm>
              <a:off x="4512" y="259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8455" name="Line 21"/>
            <p:cNvSpPr>
              <a:spLocks noChangeShapeType="1"/>
            </p:cNvSpPr>
            <p:nvPr/>
          </p:nvSpPr>
          <p:spPr bwMode="auto">
            <a:xfrm flipH="1">
              <a:off x="3456" y="350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8456" name="Line 22"/>
            <p:cNvSpPr>
              <a:spLocks noChangeShapeType="1"/>
            </p:cNvSpPr>
            <p:nvPr/>
          </p:nvSpPr>
          <p:spPr bwMode="auto">
            <a:xfrm flipH="1">
              <a:off x="2256" y="35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8457" name="Line 23"/>
            <p:cNvSpPr>
              <a:spLocks noChangeShapeType="1"/>
            </p:cNvSpPr>
            <p:nvPr/>
          </p:nvSpPr>
          <p:spPr bwMode="auto">
            <a:xfrm>
              <a:off x="2640" y="302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cxnSp>
          <p:nvCxnSpPr>
            <p:cNvPr id="18458" name="AutoShape 24"/>
            <p:cNvCxnSpPr>
              <a:cxnSpLocks noChangeShapeType="1"/>
              <a:stCxn id="2039820" idx="1"/>
              <a:endCxn id="2039814" idx="3"/>
            </p:cNvCxnSpPr>
            <p:nvPr/>
          </p:nvCxnSpPr>
          <p:spPr bwMode="auto">
            <a:xfrm rot="10800000">
              <a:off x="1488" y="2253"/>
              <a:ext cx="576" cy="62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59" name="AutoShape 25"/>
            <p:cNvCxnSpPr>
              <a:cxnSpLocks noChangeShapeType="1"/>
              <a:stCxn id="2039822" idx="1"/>
              <a:endCxn id="2039812" idx="2"/>
            </p:cNvCxnSpPr>
            <p:nvPr/>
          </p:nvCxnSpPr>
          <p:spPr bwMode="auto">
            <a:xfrm rot="10800000">
              <a:off x="1104" y="1296"/>
              <a:ext cx="288" cy="220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>
              <a:off x="3984" y="144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8461" name="Line 27"/>
            <p:cNvSpPr>
              <a:spLocks noChangeShapeType="1"/>
            </p:cNvSpPr>
            <p:nvPr/>
          </p:nvSpPr>
          <p:spPr bwMode="auto">
            <a:xfrm>
              <a:off x="3984" y="2544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8462" name="Line 28"/>
            <p:cNvSpPr>
              <a:spLocks noChangeShapeType="1"/>
            </p:cNvSpPr>
            <p:nvPr/>
          </p:nvSpPr>
          <p:spPr bwMode="auto">
            <a:xfrm flipV="1">
              <a:off x="5040" y="1440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8463" name="Line 29"/>
            <p:cNvSpPr>
              <a:spLocks noChangeShapeType="1"/>
            </p:cNvSpPr>
            <p:nvPr/>
          </p:nvSpPr>
          <p:spPr bwMode="auto">
            <a:xfrm>
              <a:off x="3984" y="1440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cxnSp>
          <p:nvCxnSpPr>
            <p:cNvPr id="18464" name="AutoShape 30"/>
            <p:cNvCxnSpPr>
              <a:cxnSpLocks noChangeShapeType="1"/>
              <a:stCxn id="18463" idx="0"/>
              <a:endCxn id="2039823" idx="4"/>
            </p:cNvCxnSpPr>
            <p:nvPr/>
          </p:nvCxnSpPr>
          <p:spPr bwMode="auto">
            <a:xfrm rot="5400000" flipH="1">
              <a:off x="3743" y="1200"/>
              <a:ext cx="289" cy="19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18465" name="Line 31"/>
            <p:cNvSpPr>
              <a:spLocks noChangeShapeType="1"/>
            </p:cNvSpPr>
            <p:nvPr/>
          </p:nvSpPr>
          <p:spPr bwMode="auto">
            <a:xfrm flipV="1">
              <a:off x="1488" y="278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8466" name="Line 32"/>
            <p:cNvSpPr>
              <a:spLocks noChangeShapeType="1"/>
            </p:cNvSpPr>
            <p:nvPr/>
          </p:nvSpPr>
          <p:spPr bwMode="auto">
            <a:xfrm>
              <a:off x="1440" y="115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8467" name="Line 33"/>
            <p:cNvSpPr>
              <a:spLocks noChangeShapeType="1"/>
            </p:cNvSpPr>
            <p:nvPr/>
          </p:nvSpPr>
          <p:spPr bwMode="auto">
            <a:xfrm>
              <a:off x="2880" y="115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8468" name="Rectangle 34"/>
            <p:cNvSpPr>
              <a:spLocks noChangeArrowheads="1"/>
            </p:cNvSpPr>
            <p:nvPr/>
          </p:nvSpPr>
          <p:spPr bwMode="auto">
            <a:xfrm>
              <a:off x="720" y="1872"/>
              <a:ext cx="240" cy="72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kumimoji="0" lang="zh-TW" altLang="en-US" sz="1600" b="1">
                  <a:latin typeface="Times New Roman" pitchFamily="18" charset="0"/>
                  <a:ea typeface="細明體" pitchFamily="49" charset="-120"/>
                </a:rPr>
                <a:t>直</a:t>
              </a:r>
            </a:p>
            <a:p>
              <a:pPr algn="ctr"/>
              <a:r>
                <a:rPr kumimoji="0" lang="zh-TW" altLang="en-US" sz="1600" b="1">
                  <a:latin typeface="Times New Roman" pitchFamily="18" charset="0"/>
                  <a:ea typeface="細明體" pitchFamily="49" charset="-120"/>
                </a:rPr>
                <a:t>接</a:t>
              </a:r>
            </a:p>
            <a:p>
              <a:pPr algn="ctr"/>
              <a:r>
                <a:rPr kumimoji="0" lang="zh-TW" altLang="en-US" sz="1600" b="1">
                  <a:latin typeface="Times New Roman" pitchFamily="18" charset="0"/>
                  <a:ea typeface="細明體" pitchFamily="49" charset="-120"/>
                </a:rPr>
                <a:t>回</a:t>
              </a:r>
            </a:p>
            <a:p>
              <a:pPr algn="ctr"/>
              <a:r>
                <a:rPr kumimoji="0" lang="zh-TW" altLang="en-US" sz="1600" b="1">
                  <a:latin typeface="Times New Roman" pitchFamily="18" charset="0"/>
                  <a:ea typeface="細明體" pitchFamily="49" charset="-120"/>
                </a:rPr>
                <a:t>覆</a:t>
              </a:r>
            </a:p>
          </p:txBody>
        </p:sp>
        <p:sp>
          <p:nvSpPr>
            <p:cNvPr id="18469" name="Rectangle 35"/>
            <p:cNvSpPr>
              <a:spLocks noChangeArrowheads="1"/>
            </p:cNvSpPr>
            <p:nvPr/>
          </p:nvSpPr>
          <p:spPr bwMode="auto">
            <a:xfrm>
              <a:off x="3024" y="1728"/>
              <a:ext cx="720" cy="192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kumimoji="0" lang="zh-TW" altLang="en-US" sz="1600" b="1">
                  <a:latin typeface="Times New Roman" pitchFamily="18" charset="0"/>
                  <a:ea typeface="細明體" pitchFamily="49" charset="-120"/>
                </a:rPr>
                <a:t>新系統</a:t>
              </a:r>
              <a:r>
                <a:rPr kumimoji="0" lang="en-US" altLang="zh-TW" sz="1600" b="1">
                  <a:latin typeface="Times New Roman" pitchFamily="18" charset="0"/>
                  <a:ea typeface="細明體" pitchFamily="49" charset="-120"/>
                </a:rPr>
                <a:t>/</a:t>
              </a:r>
              <a:r>
                <a:rPr kumimoji="0" lang="zh-TW" altLang="en-US" sz="1600" b="1">
                  <a:latin typeface="Times New Roman" pitchFamily="18" charset="0"/>
                  <a:ea typeface="細明體" pitchFamily="49" charset="-120"/>
                </a:rPr>
                <a:t>法規</a:t>
              </a:r>
            </a:p>
          </p:txBody>
        </p:sp>
        <p:sp>
          <p:nvSpPr>
            <p:cNvPr id="18470" name="Rectangle 36"/>
            <p:cNvSpPr>
              <a:spLocks noChangeArrowheads="1"/>
            </p:cNvSpPr>
            <p:nvPr/>
          </p:nvSpPr>
          <p:spPr bwMode="auto">
            <a:xfrm>
              <a:off x="2544" y="2448"/>
              <a:ext cx="720" cy="192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kumimoji="0" lang="zh-TW" altLang="en-US" sz="1600" b="1">
                  <a:latin typeface="Times New Roman" pitchFamily="18" charset="0"/>
                  <a:ea typeface="細明體" pitchFamily="49" charset="-120"/>
                </a:rPr>
                <a:t>硬體故障</a:t>
              </a:r>
            </a:p>
          </p:txBody>
        </p:sp>
        <p:sp>
          <p:nvSpPr>
            <p:cNvPr id="18471" name="Rectangle 37"/>
            <p:cNvSpPr>
              <a:spLocks noChangeArrowheads="1"/>
            </p:cNvSpPr>
            <p:nvPr/>
          </p:nvSpPr>
          <p:spPr bwMode="auto">
            <a:xfrm>
              <a:off x="4128" y="2880"/>
              <a:ext cx="720" cy="192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kumimoji="0" lang="zh-TW" altLang="en-US" sz="1600" b="1">
                  <a:latin typeface="Times New Roman" pitchFamily="18" charset="0"/>
                  <a:ea typeface="細明體" pitchFamily="49" charset="-120"/>
                </a:rPr>
                <a:t>一週內</a:t>
              </a:r>
            </a:p>
          </p:txBody>
        </p:sp>
        <p:sp>
          <p:nvSpPr>
            <p:cNvPr id="18472" name="Line 39"/>
            <p:cNvSpPr>
              <a:spLocks noChangeShapeType="1"/>
            </p:cNvSpPr>
            <p:nvPr/>
          </p:nvSpPr>
          <p:spPr bwMode="auto">
            <a:xfrm flipH="1">
              <a:off x="2496" y="2352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cxnSp>
          <p:nvCxnSpPr>
            <p:cNvPr id="18473" name="AutoShape 40"/>
            <p:cNvCxnSpPr>
              <a:cxnSpLocks noChangeShapeType="1"/>
              <a:stCxn id="2039815" idx="2"/>
              <a:endCxn id="18468" idx="3"/>
            </p:cNvCxnSpPr>
            <p:nvPr/>
          </p:nvCxnSpPr>
          <p:spPr bwMode="auto">
            <a:xfrm rot="16200000" flipV="1">
              <a:off x="1656" y="1536"/>
              <a:ext cx="120" cy="1512"/>
            </a:xfrm>
            <a:prstGeom prst="bentConnector4">
              <a:avLst>
                <a:gd name="adj1" fmla="val -86667"/>
                <a:gd name="adj2" fmla="val 8412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74" name="AutoShape 41"/>
            <p:cNvCxnSpPr>
              <a:cxnSpLocks noChangeShapeType="1"/>
              <a:stCxn id="18468" idx="1"/>
              <a:endCxn id="2039812" idx="1"/>
            </p:cNvCxnSpPr>
            <p:nvPr/>
          </p:nvCxnSpPr>
          <p:spPr bwMode="auto">
            <a:xfrm rot="10800000" flipH="1">
              <a:off x="720" y="1152"/>
              <a:ext cx="48" cy="1080"/>
            </a:xfrm>
            <a:prstGeom prst="bentConnector3">
              <a:avLst>
                <a:gd name="adj1" fmla="val -30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2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45013" y="18516600"/>
              <a:ext cx="0" cy="0"/>
            </p14:xfrm>
          </p:contentPart>
        </mc:Choice>
        <mc:Fallback>
          <p:pic>
            <p:nvPicPr>
              <p:cNvPr id="512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45013" y="18516600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30188"/>
            <a:ext cx="7770812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第三階段：設計</a:t>
            </a:r>
            <a:r>
              <a:rPr lang="en-US" altLang="zh-TW" smtClean="0"/>
              <a:t>(</a:t>
            </a:r>
            <a:r>
              <a:rPr lang="zh-TW" altLang="en-US" smtClean="0"/>
              <a:t>營運設計</a:t>
            </a:r>
            <a:r>
              <a:rPr lang="en-US" altLang="zh-TW" smtClean="0"/>
              <a:t>)</a:t>
            </a:r>
            <a:br>
              <a:rPr lang="en-US" altLang="zh-TW" smtClean="0"/>
            </a:br>
            <a:r>
              <a:rPr lang="zh-TW" altLang="en-US" sz="2400" smtClean="0"/>
              <a:t>未來客服作業流程</a:t>
            </a:r>
          </a:p>
        </p:txBody>
      </p:sp>
      <p:sp>
        <p:nvSpPr>
          <p:cNvPr id="5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DAD0C-6927-4215-8985-7FF357AA2A89}" type="slidenum">
              <a:rPr lang="en-US" altLang="zh-TW"/>
              <a:pPr>
                <a:defRPr/>
              </a:pPr>
              <a:t>59</a:t>
            </a:fld>
            <a:endParaRPr lang="en-US" altLang="zh-TW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1524000"/>
            <a:ext cx="7000875" cy="4724400"/>
            <a:chOff x="624" y="1056"/>
            <a:chExt cx="4410" cy="2976"/>
          </a:xfrm>
        </p:grpSpPr>
        <p:sp>
          <p:nvSpPr>
            <p:cNvPr id="2040836" name="Rectangle 4"/>
            <p:cNvSpPr>
              <a:spLocks noChangeArrowheads="1"/>
            </p:cNvSpPr>
            <p:nvPr/>
          </p:nvSpPr>
          <p:spPr bwMode="auto">
            <a:xfrm>
              <a:off x="624" y="1584"/>
              <a:ext cx="493" cy="20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客戶</a:t>
              </a:r>
            </a:p>
          </p:txBody>
        </p:sp>
        <p:sp>
          <p:nvSpPr>
            <p:cNvPr id="19463" name="Line 5"/>
            <p:cNvSpPr>
              <a:spLocks noChangeShapeType="1"/>
            </p:cNvSpPr>
            <p:nvPr/>
          </p:nvSpPr>
          <p:spPr bwMode="auto">
            <a:xfrm>
              <a:off x="1152" y="1680"/>
              <a:ext cx="3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2040838" name="Rectangle 6"/>
            <p:cNvSpPr>
              <a:spLocks noChangeArrowheads="1"/>
            </p:cNvSpPr>
            <p:nvPr/>
          </p:nvSpPr>
          <p:spPr bwMode="auto">
            <a:xfrm>
              <a:off x="2895" y="1296"/>
              <a:ext cx="704" cy="20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en-US" altLang="zh-TW" sz="1400" b="1">
                  <a:latin typeface="Times New Roman" pitchFamily="18" charset="0"/>
                  <a:ea typeface="細明體" pitchFamily="49" charset="-120"/>
                </a:rPr>
                <a:t>PORTAL</a:t>
              </a:r>
            </a:p>
          </p:txBody>
        </p:sp>
        <p:sp>
          <p:nvSpPr>
            <p:cNvPr id="19465" name="Line 7"/>
            <p:cNvSpPr>
              <a:spLocks noChangeShapeType="1"/>
            </p:cNvSpPr>
            <p:nvPr/>
          </p:nvSpPr>
          <p:spPr bwMode="auto">
            <a:xfrm flipV="1">
              <a:off x="1152" y="1440"/>
              <a:ext cx="352" cy="2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9466" name="Line 8"/>
            <p:cNvSpPr>
              <a:spLocks noChangeShapeType="1"/>
            </p:cNvSpPr>
            <p:nvPr/>
          </p:nvSpPr>
          <p:spPr bwMode="auto">
            <a:xfrm flipV="1">
              <a:off x="2208" y="1392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2040841" name="Rectangle 9"/>
            <p:cNvSpPr>
              <a:spLocks noChangeArrowheads="1"/>
            </p:cNvSpPr>
            <p:nvPr/>
          </p:nvSpPr>
          <p:spPr bwMode="auto">
            <a:xfrm>
              <a:off x="2895" y="1536"/>
              <a:ext cx="704" cy="23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en-US" altLang="zh-TW" sz="1400" b="1">
                  <a:latin typeface="Times New Roman" pitchFamily="18" charset="0"/>
                  <a:ea typeface="細明體" pitchFamily="49" charset="-120"/>
                </a:rPr>
                <a:t>CALL IN</a:t>
              </a:r>
            </a:p>
          </p:txBody>
        </p:sp>
        <p:sp>
          <p:nvSpPr>
            <p:cNvPr id="2040842" name="Rectangle 10"/>
            <p:cNvSpPr>
              <a:spLocks noChangeArrowheads="1"/>
            </p:cNvSpPr>
            <p:nvPr/>
          </p:nvSpPr>
          <p:spPr bwMode="auto">
            <a:xfrm>
              <a:off x="2895" y="1796"/>
              <a:ext cx="704" cy="23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en-US" altLang="zh-TW" sz="1400" b="1">
                  <a:latin typeface="Times New Roman" pitchFamily="18" charset="0"/>
                  <a:ea typeface="細明體" pitchFamily="49" charset="-120"/>
                </a:rPr>
                <a:t>FAQ</a:t>
              </a: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查詢</a:t>
              </a:r>
            </a:p>
          </p:txBody>
        </p:sp>
        <p:sp>
          <p:nvSpPr>
            <p:cNvPr id="2040843" name="Rectangle 11"/>
            <p:cNvSpPr>
              <a:spLocks noChangeArrowheads="1"/>
            </p:cNvSpPr>
            <p:nvPr/>
          </p:nvSpPr>
          <p:spPr bwMode="auto">
            <a:xfrm>
              <a:off x="2895" y="2063"/>
              <a:ext cx="704" cy="19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線上客服</a:t>
              </a:r>
            </a:p>
          </p:txBody>
        </p:sp>
        <p:sp>
          <p:nvSpPr>
            <p:cNvPr id="2040844" name="Rectangle 12"/>
            <p:cNvSpPr>
              <a:spLocks noChangeArrowheads="1"/>
            </p:cNvSpPr>
            <p:nvPr/>
          </p:nvSpPr>
          <p:spPr bwMode="auto">
            <a:xfrm>
              <a:off x="3740" y="2112"/>
              <a:ext cx="881" cy="13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en-US" altLang="zh-TW" sz="1400" b="1">
                  <a:latin typeface="Times New Roman" pitchFamily="18" charset="0"/>
                  <a:ea typeface="細明體" pitchFamily="49" charset="-120"/>
                </a:rPr>
                <a:t>CTI(IVR</a:t>
              </a: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錄音</a:t>
              </a:r>
              <a:r>
                <a:rPr kumimoji="0" lang="en-US" altLang="zh-TW" sz="1400" b="1">
                  <a:latin typeface="Times New Roman" pitchFamily="18" charset="0"/>
                  <a:ea typeface="細明體" pitchFamily="49" charset="-120"/>
                </a:rPr>
                <a:t>)</a:t>
              </a:r>
            </a:p>
          </p:txBody>
        </p:sp>
        <p:sp>
          <p:nvSpPr>
            <p:cNvPr id="19471" name="Line 13"/>
            <p:cNvSpPr>
              <a:spLocks noChangeShapeType="1"/>
            </p:cNvSpPr>
            <p:nvPr/>
          </p:nvSpPr>
          <p:spPr bwMode="auto">
            <a:xfrm flipV="1">
              <a:off x="2256" y="1680"/>
              <a:ext cx="62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9472" name="Line 14"/>
            <p:cNvSpPr>
              <a:spLocks noChangeShapeType="1"/>
            </p:cNvSpPr>
            <p:nvPr/>
          </p:nvSpPr>
          <p:spPr bwMode="auto">
            <a:xfrm>
              <a:off x="2304" y="1776"/>
              <a:ext cx="57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9473" name="Line 15"/>
            <p:cNvSpPr>
              <a:spLocks noChangeShapeType="1"/>
            </p:cNvSpPr>
            <p:nvPr/>
          </p:nvSpPr>
          <p:spPr bwMode="auto">
            <a:xfrm>
              <a:off x="2256" y="1776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9474" name="Line 16"/>
            <p:cNvSpPr>
              <a:spLocks noChangeShapeType="1"/>
            </p:cNvSpPr>
            <p:nvPr/>
          </p:nvSpPr>
          <p:spPr bwMode="auto">
            <a:xfrm>
              <a:off x="2208" y="1776"/>
              <a:ext cx="67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2040849" name="Rectangle 17"/>
            <p:cNvSpPr>
              <a:spLocks noChangeArrowheads="1"/>
            </p:cNvSpPr>
            <p:nvPr/>
          </p:nvSpPr>
          <p:spPr bwMode="auto">
            <a:xfrm>
              <a:off x="3836" y="2581"/>
              <a:ext cx="705" cy="415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案件登錄及</a:t>
              </a:r>
            </a:p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問題處理</a:t>
              </a:r>
            </a:p>
          </p:txBody>
        </p:sp>
        <p:sp>
          <p:nvSpPr>
            <p:cNvPr id="19476" name="Line 18"/>
            <p:cNvSpPr>
              <a:spLocks noChangeShapeType="1"/>
            </p:cNvSpPr>
            <p:nvPr/>
          </p:nvSpPr>
          <p:spPr bwMode="auto">
            <a:xfrm>
              <a:off x="4176" y="2256"/>
              <a:ext cx="0" cy="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9477" name="Line 19"/>
            <p:cNvSpPr>
              <a:spLocks noChangeShapeType="1"/>
            </p:cNvSpPr>
            <p:nvPr/>
          </p:nvSpPr>
          <p:spPr bwMode="auto">
            <a:xfrm>
              <a:off x="4153" y="2996"/>
              <a:ext cx="1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2040852" name="AutoShape 20"/>
            <p:cNvSpPr>
              <a:spLocks noChangeArrowheads="1"/>
            </p:cNvSpPr>
            <p:nvPr/>
          </p:nvSpPr>
          <p:spPr bwMode="auto">
            <a:xfrm>
              <a:off x="3872" y="3100"/>
              <a:ext cx="564" cy="483"/>
            </a:xfrm>
            <a:prstGeom prst="flowChartDecision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結案</a:t>
              </a:r>
            </a:p>
            <a:p>
              <a:pPr algn="ctr">
                <a:defRPr/>
              </a:pPr>
              <a:endParaRPr kumimoji="0" lang="en-US" altLang="zh-TW" sz="1400" b="1">
                <a:latin typeface="Times New Roman" pitchFamily="18" charset="0"/>
                <a:ea typeface="細明體" pitchFamily="49" charset="-120"/>
              </a:endParaRPr>
            </a:p>
          </p:txBody>
        </p:sp>
        <p:sp>
          <p:nvSpPr>
            <p:cNvPr id="2040854" name="Rectangle 22"/>
            <p:cNvSpPr>
              <a:spLocks noChangeArrowheads="1"/>
            </p:cNvSpPr>
            <p:nvPr/>
          </p:nvSpPr>
          <p:spPr bwMode="auto">
            <a:xfrm>
              <a:off x="2157" y="2961"/>
              <a:ext cx="632" cy="20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系統專員</a:t>
              </a:r>
            </a:p>
          </p:txBody>
        </p:sp>
        <p:sp>
          <p:nvSpPr>
            <p:cNvPr id="2040855" name="Rectangle 23"/>
            <p:cNvSpPr>
              <a:spLocks noChangeArrowheads="1"/>
            </p:cNvSpPr>
            <p:nvPr/>
          </p:nvSpPr>
          <p:spPr bwMode="auto">
            <a:xfrm>
              <a:off x="2155" y="2720"/>
              <a:ext cx="634" cy="20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健保單位</a:t>
              </a:r>
            </a:p>
          </p:txBody>
        </p:sp>
        <p:sp>
          <p:nvSpPr>
            <p:cNvPr id="2040856" name="Rectangle 24"/>
            <p:cNvSpPr>
              <a:spLocks noChangeArrowheads="1"/>
            </p:cNvSpPr>
            <p:nvPr/>
          </p:nvSpPr>
          <p:spPr bwMode="auto">
            <a:xfrm>
              <a:off x="2155" y="3203"/>
              <a:ext cx="634" cy="20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其他單位</a:t>
              </a:r>
            </a:p>
          </p:txBody>
        </p:sp>
        <p:sp>
          <p:nvSpPr>
            <p:cNvPr id="19482" name="Line 25"/>
            <p:cNvSpPr>
              <a:spLocks noChangeShapeType="1"/>
            </p:cNvSpPr>
            <p:nvPr/>
          </p:nvSpPr>
          <p:spPr bwMode="auto">
            <a:xfrm>
              <a:off x="2084" y="2685"/>
              <a:ext cx="1" cy="10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9483" name="Line 26"/>
            <p:cNvSpPr>
              <a:spLocks noChangeShapeType="1"/>
            </p:cNvSpPr>
            <p:nvPr/>
          </p:nvSpPr>
          <p:spPr bwMode="auto">
            <a:xfrm>
              <a:off x="2084" y="3687"/>
              <a:ext cx="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9484" name="Line 27"/>
            <p:cNvSpPr>
              <a:spLocks noChangeShapeType="1"/>
            </p:cNvSpPr>
            <p:nvPr/>
          </p:nvSpPr>
          <p:spPr bwMode="auto">
            <a:xfrm flipV="1">
              <a:off x="2859" y="2685"/>
              <a:ext cx="1" cy="10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9485" name="Line 28"/>
            <p:cNvSpPr>
              <a:spLocks noChangeShapeType="1"/>
            </p:cNvSpPr>
            <p:nvPr/>
          </p:nvSpPr>
          <p:spPr bwMode="auto">
            <a:xfrm>
              <a:off x="2084" y="2685"/>
              <a:ext cx="77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9486" name="Line 29"/>
            <p:cNvSpPr>
              <a:spLocks noChangeShapeType="1"/>
            </p:cNvSpPr>
            <p:nvPr/>
          </p:nvSpPr>
          <p:spPr bwMode="auto">
            <a:xfrm flipH="1" flipV="1">
              <a:off x="2859" y="3341"/>
              <a:ext cx="1029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2040862" name="Rectangle 30"/>
            <p:cNvSpPr>
              <a:spLocks noChangeArrowheads="1"/>
            </p:cNvSpPr>
            <p:nvPr/>
          </p:nvSpPr>
          <p:spPr bwMode="auto">
            <a:xfrm>
              <a:off x="2155" y="3445"/>
              <a:ext cx="634" cy="20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硬體維護</a:t>
              </a:r>
            </a:p>
          </p:txBody>
        </p:sp>
        <p:sp>
          <p:nvSpPr>
            <p:cNvPr id="2040863" name="Rectangle 31"/>
            <p:cNvSpPr>
              <a:spLocks noChangeArrowheads="1"/>
            </p:cNvSpPr>
            <p:nvPr/>
          </p:nvSpPr>
          <p:spPr bwMode="auto">
            <a:xfrm>
              <a:off x="3696" y="3652"/>
              <a:ext cx="916" cy="13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滿意度調查郵件</a:t>
              </a:r>
            </a:p>
          </p:txBody>
        </p:sp>
        <p:sp>
          <p:nvSpPr>
            <p:cNvPr id="2040864" name="Rectangle 32"/>
            <p:cNvSpPr>
              <a:spLocks noChangeArrowheads="1"/>
            </p:cNvSpPr>
            <p:nvPr/>
          </p:nvSpPr>
          <p:spPr bwMode="auto">
            <a:xfrm>
              <a:off x="3802" y="3894"/>
              <a:ext cx="599" cy="13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結案</a:t>
              </a:r>
            </a:p>
          </p:txBody>
        </p:sp>
        <p:sp>
          <p:nvSpPr>
            <p:cNvPr id="2040865" name="Rectangle 33"/>
            <p:cNvSpPr>
              <a:spLocks noChangeArrowheads="1"/>
            </p:cNvSpPr>
            <p:nvPr/>
          </p:nvSpPr>
          <p:spPr bwMode="auto">
            <a:xfrm>
              <a:off x="2084" y="3790"/>
              <a:ext cx="881" cy="20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回報處理結果</a:t>
              </a:r>
            </a:p>
          </p:txBody>
        </p:sp>
        <p:sp>
          <p:nvSpPr>
            <p:cNvPr id="19491" name="Line 34"/>
            <p:cNvSpPr>
              <a:spLocks noChangeShapeType="1"/>
            </p:cNvSpPr>
            <p:nvPr/>
          </p:nvSpPr>
          <p:spPr bwMode="auto">
            <a:xfrm>
              <a:off x="4154" y="3583"/>
              <a:ext cx="1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9492" name="Line 35"/>
            <p:cNvSpPr>
              <a:spLocks noChangeShapeType="1"/>
            </p:cNvSpPr>
            <p:nvPr/>
          </p:nvSpPr>
          <p:spPr bwMode="auto">
            <a:xfrm>
              <a:off x="4154" y="3756"/>
              <a:ext cx="1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9493" name="Line 36"/>
            <p:cNvSpPr>
              <a:spLocks noChangeShapeType="1"/>
            </p:cNvSpPr>
            <p:nvPr/>
          </p:nvSpPr>
          <p:spPr bwMode="auto">
            <a:xfrm>
              <a:off x="2472" y="3687"/>
              <a:ext cx="1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2040869" name="AutoShape 37"/>
            <p:cNvSpPr>
              <a:spLocks noChangeArrowheads="1"/>
            </p:cNvSpPr>
            <p:nvPr/>
          </p:nvSpPr>
          <p:spPr bwMode="auto">
            <a:xfrm>
              <a:off x="4752" y="2583"/>
              <a:ext cx="282" cy="414"/>
            </a:xfrm>
            <a:prstGeom prst="can">
              <a:avLst>
                <a:gd name="adj" fmla="val 3670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en-US" altLang="zh-TW" sz="1400" b="1">
                  <a:latin typeface="Times New Roman" pitchFamily="18" charset="0"/>
                  <a:ea typeface="細明體" pitchFamily="49" charset="-120"/>
                </a:rPr>
                <a:t>ERP</a:t>
              </a:r>
            </a:p>
          </p:txBody>
        </p:sp>
        <p:sp>
          <p:nvSpPr>
            <p:cNvPr id="2040870" name="AutoShape 38"/>
            <p:cNvSpPr>
              <a:spLocks noChangeArrowheads="1"/>
            </p:cNvSpPr>
            <p:nvPr/>
          </p:nvSpPr>
          <p:spPr bwMode="auto">
            <a:xfrm>
              <a:off x="1296" y="2352"/>
              <a:ext cx="388" cy="552"/>
            </a:xfrm>
            <a:prstGeom prst="can">
              <a:avLst>
                <a:gd name="adj" fmla="val 33249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en-US" altLang="zh-TW" sz="1400" b="1">
                  <a:latin typeface="Times New Roman" pitchFamily="18" charset="0"/>
                  <a:ea typeface="細明體" pitchFamily="49" charset="-120"/>
                </a:rPr>
                <a:t>CTI</a:t>
              </a:r>
            </a:p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案件</a:t>
              </a:r>
            </a:p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記錄</a:t>
              </a:r>
            </a:p>
          </p:txBody>
        </p:sp>
        <p:sp>
          <p:nvSpPr>
            <p:cNvPr id="2040871" name="AutoShape 39"/>
            <p:cNvSpPr>
              <a:spLocks noChangeArrowheads="1"/>
            </p:cNvSpPr>
            <p:nvPr/>
          </p:nvSpPr>
          <p:spPr bwMode="auto">
            <a:xfrm>
              <a:off x="720" y="2352"/>
              <a:ext cx="378" cy="540"/>
            </a:xfrm>
            <a:prstGeom prst="can">
              <a:avLst>
                <a:gd name="adj" fmla="val 35714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en-US" altLang="zh-TW" sz="1400" b="1">
                  <a:latin typeface="Times New Roman" pitchFamily="18" charset="0"/>
                  <a:ea typeface="細明體" pitchFamily="49" charset="-120"/>
                </a:rPr>
                <a:t>KM</a:t>
              </a:r>
            </a:p>
          </p:txBody>
        </p:sp>
        <p:sp>
          <p:nvSpPr>
            <p:cNvPr id="2040872" name="Rectangle 40"/>
            <p:cNvSpPr>
              <a:spLocks noChangeArrowheads="1"/>
            </p:cNvSpPr>
            <p:nvPr/>
          </p:nvSpPr>
          <p:spPr bwMode="auto">
            <a:xfrm>
              <a:off x="1098" y="3168"/>
              <a:ext cx="810" cy="345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篩選詢問度</a:t>
              </a:r>
            </a:p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高問題</a:t>
              </a:r>
            </a:p>
          </p:txBody>
        </p:sp>
        <p:sp>
          <p:nvSpPr>
            <p:cNvPr id="2040873" name="Rectangle 41"/>
            <p:cNvSpPr>
              <a:spLocks noChangeArrowheads="1"/>
            </p:cNvSpPr>
            <p:nvPr/>
          </p:nvSpPr>
          <p:spPr bwMode="auto">
            <a:xfrm>
              <a:off x="1098" y="3652"/>
              <a:ext cx="810" cy="345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審核回覆</a:t>
              </a:r>
            </a:p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內容</a:t>
              </a:r>
            </a:p>
          </p:txBody>
        </p:sp>
        <p:sp>
          <p:nvSpPr>
            <p:cNvPr id="19499" name="Line 42"/>
            <p:cNvSpPr>
              <a:spLocks noChangeShapeType="1"/>
            </p:cNvSpPr>
            <p:nvPr/>
          </p:nvSpPr>
          <p:spPr bwMode="auto">
            <a:xfrm>
              <a:off x="1488" y="2928"/>
              <a:ext cx="13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19500" name="Line 43"/>
            <p:cNvSpPr>
              <a:spLocks noChangeShapeType="1"/>
            </p:cNvSpPr>
            <p:nvPr/>
          </p:nvSpPr>
          <p:spPr bwMode="auto">
            <a:xfrm>
              <a:off x="1501" y="3552"/>
              <a:ext cx="7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2040876" name="Rectangle 44"/>
            <p:cNvSpPr>
              <a:spLocks noChangeArrowheads="1"/>
            </p:cNvSpPr>
            <p:nvPr/>
          </p:nvSpPr>
          <p:spPr bwMode="auto">
            <a:xfrm>
              <a:off x="2895" y="1056"/>
              <a:ext cx="704" cy="20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en-US" altLang="zh-TW" sz="1400" b="1">
                  <a:latin typeface="Times New Roman" pitchFamily="18" charset="0"/>
                  <a:ea typeface="細明體" pitchFamily="49" charset="-120"/>
                </a:rPr>
                <a:t>FAX</a:t>
              </a:r>
            </a:p>
          </p:txBody>
        </p:sp>
        <p:sp>
          <p:nvSpPr>
            <p:cNvPr id="19502" name="Line 45"/>
            <p:cNvSpPr>
              <a:spLocks noChangeShapeType="1"/>
            </p:cNvSpPr>
            <p:nvPr/>
          </p:nvSpPr>
          <p:spPr bwMode="auto">
            <a:xfrm flipV="1">
              <a:off x="2208" y="115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2040878" name="Rectangle 46"/>
            <p:cNvSpPr>
              <a:spLocks noChangeArrowheads="1"/>
            </p:cNvSpPr>
            <p:nvPr/>
          </p:nvSpPr>
          <p:spPr bwMode="auto">
            <a:xfrm>
              <a:off x="2895" y="2298"/>
              <a:ext cx="704" cy="19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線上更新版本</a:t>
              </a:r>
            </a:p>
          </p:txBody>
        </p:sp>
        <p:sp>
          <p:nvSpPr>
            <p:cNvPr id="19504" name="Line 47"/>
            <p:cNvSpPr>
              <a:spLocks noChangeShapeType="1"/>
            </p:cNvSpPr>
            <p:nvPr/>
          </p:nvSpPr>
          <p:spPr bwMode="auto">
            <a:xfrm>
              <a:off x="2256" y="1488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2040880" name="Rectangle 48"/>
            <p:cNvSpPr>
              <a:spLocks noChangeArrowheads="1"/>
            </p:cNvSpPr>
            <p:nvPr/>
          </p:nvSpPr>
          <p:spPr bwMode="auto">
            <a:xfrm>
              <a:off x="1551" y="1392"/>
              <a:ext cx="705" cy="20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en-US" altLang="zh-TW" sz="1400" b="1">
                  <a:latin typeface="Times New Roman" pitchFamily="18" charset="0"/>
                  <a:ea typeface="細明體" pitchFamily="49" charset="-120"/>
                </a:rPr>
                <a:t>B2B</a:t>
              </a:r>
            </a:p>
          </p:txBody>
        </p:sp>
        <p:sp>
          <p:nvSpPr>
            <p:cNvPr id="2040881" name="Rectangle 49"/>
            <p:cNvSpPr>
              <a:spLocks noChangeArrowheads="1"/>
            </p:cNvSpPr>
            <p:nvPr/>
          </p:nvSpPr>
          <p:spPr bwMode="auto">
            <a:xfrm>
              <a:off x="1551" y="1680"/>
              <a:ext cx="705" cy="207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Times New Roman" pitchFamily="18" charset="0"/>
                  <a:ea typeface="細明體" pitchFamily="49" charset="-120"/>
                </a:rPr>
                <a:t>遇到問題</a:t>
              </a:r>
            </a:p>
          </p:txBody>
        </p:sp>
        <p:cxnSp>
          <p:nvCxnSpPr>
            <p:cNvPr id="19507" name="AutoShape 50"/>
            <p:cNvCxnSpPr>
              <a:cxnSpLocks noChangeShapeType="1"/>
              <a:stCxn id="2040841" idx="3"/>
              <a:endCxn id="2040844" idx="0"/>
            </p:cNvCxnSpPr>
            <p:nvPr/>
          </p:nvCxnSpPr>
          <p:spPr bwMode="auto">
            <a:xfrm>
              <a:off x="3599" y="1655"/>
              <a:ext cx="582" cy="45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9508" name="AutoShape 51"/>
            <p:cNvCxnSpPr>
              <a:cxnSpLocks noChangeShapeType="1"/>
              <a:stCxn id="2040849" idx="3"/>
              <a:endCxn id="2040869" idx="2"/>
            </p:cNvCxnSpPr>
            <p:nvPr/>
          </p:nvCxnSpPr>
          <p:spPr bwMode="auto">
            <a:xfrm>
              <a:off x="4541" y="2789"/>
              <a:ext cx="21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09" name="AutoShape 52"/>
            <p:cNvCxnSpPr>
              <a:cxnSpLocks noChangeShapeType="1"/>
              <a:stCxn id="2040878" idx="3"/>
              <a:endCxn id="2040849" idx="1"/>
            </p:cNvCxnSpPr>
            <p:nvPr/>
          </p:nvCxnSpPr>
          <p:spPr bwMode="auto">
            <a:xfrm>
              <a:off x="3599" y="2397"/>
              <a:ext cx="237" cy="392"/>
            </a:xfrm>
            <a:prstGeom prst="bentConnector3">
              <a:avLst>
                <a:gd name="adj1" fmla="val 497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9510" name="AutoShape 53"/>
            <p:cNvCxnSpPr>
              <a:cxnSpLocks noChangeShapeType="1"/>
            </p:cNvCxnSpPr>
            <p:nvPr/>
          </p:nvCxnSpPr>
          <p:spPr bwMode="auto">
            <a:xfrm rot="10800000">
              <a:off x="1684" y="2448"/>
              <a:ext cx="2152" cy="16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9511" name="AutoShape 54"/>
            <p:cNvCxnSpPr>
              <a:cxnSpLocks noChangeShapeType="1"/>
              <a:stCxn id="2040871" idx="1"/>
            </p:cNvCxnSpPr>
            <p:nvPr/>
          </p:nvCxnSpPr>
          <p:spPr bwMode="auto">
            <a:xfrm rot="-5400000">
              <a:off x="1689" y="1188"/>
              <a:ext cx="384" cy="1944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9512" name="AutoShape 55"/>
            <p:cNvCxnSpPr>
              <a:cxnSpLocks noChangeShapeType="1"/>
              <a:stCxn id="2040873" idx="1"/>
              <a:endCxn id="2040871" idx="3"/>
            </p:cNvCxnSpPr>
            <p:nvPr/>
          </p:nvCxnSpPr>
          <p:spPr bwMode="auto">
            <a:xfrm rot="10800000">
              <a:off x="909" y="2892"/>
              <a:ext cx="189" cy="93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9513" name="AutoShape 56"/>
            <p:cNvCxnSpPr>
              <a:cxnSpLocks noChangeShapeType="1"/>
              <a:stCxn id="2040865" idx="2"/>
              <a:endCxn id="2040836" idx="1"/>
            </p:cNvCxnSpPr>
            <p:nvPr/>
          </p:nvCxnSpPr>
          <p:spPr bwMode="auto">
            <a:xfrm rot="16200000" flipV="1">
              <a:off x="420" y="1892"/>
              <a:ext cx="2309" cy="1901"/>
            </a:xfrm>
            <a:prstGeom prst="bentConnector4">
              <a:avLst>
                <a:gd name="adj1" fmla="val -6194"/>
                <a:gd name="adj2" fmla="val 10757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46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5200" y="5984875"/>
              <a:ext cx="0" cy="1588"/>
            </p14:xfrm>
          </p:contentPart>
        </mc:Choice>
        <mc:Fallback>
          <p:pic>
            <p:nvPicPr>
              <p:cNvPr id="6146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45200" y="5943587"/>
                <a:ext cx="0" cy="84164"/>
              </a:xfrm>
              <a:prstGeom prst="rect">
                <a:avLst/>
              </a:prstGeom>
            </p:spPr>
          </p:pic>
        </mc:Fallback>
      </mc:AlternateContent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30188"/>
            <a:ext cx="7770812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b="1" smtClean="0">
                <a:latin typeface="標楷體" pitchFamily="65" charset="-120"/>
              </a:rPr>
              <a:t>市場佔有家數</a:t>
            </a:r>
            <a:endParaRPr lang="zh-TW" altLang="en-US" sz="4800" b="1" smtClean="0"/>
          </a:p>
        </p:txBody>
      </p:sp>
      <p:graphicFrame>
        <p:nvGraphicFramePr>
          <p:cNvPr id="15362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41300" y="1143000"/>
          <a:ext cx="8382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圖表" r:id="rId6" imgW="8382000" imgH="4800600" progId="MSGraph.Chart.8">
                  <p:embed followColorScheme="full"/>
                </p:oleObj>
              </mc:Choice>
              <mc:Fallback>
                <p:oleObj name="圖表" r:id="rId6" imgW="8382000" imgH="48006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1143000"/>
                        <a:ext cx="8382000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37B41-A9EA-4339-8732-6941FEF072A3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58573-0DED-4543-B8C4-62717FFF46E5}" type="slidenum">
              <a:rPr lang="en-US" altLang="zh-TW"/>
              <a:pPr>
                <a:defRPr/>
              </a:pPr>
              <a:t>60</a:t>
            </a:fld>
            <a:endParaRPr lang="en-US" altLang="zh-TW"/>
          </a:p>
        </p:txBody>
      </p:sp>
      <p:sp>
        <p:nvSpPr>
          <p:cNvPr id="204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0188"/>
            <a:ext cx="7770813" cy="1431925"/>
          </a:xfrm>
        </p:spPr>
        <p:txBody>
          <a:bodyPr/>
          <a:lstStyle/>
          <a:p>
            <a:pPr eaLnBrk="1" hangingPunct="1">
              <a:defRPr/>
            </a:pPr>
            <a:r>
              <a:rPr kumimoji="1" lang="zh-TW" altLang="en-US" sz="4400" smtClean="0">
                <a:latin typeface="MS Gothic" pitchFamily="49" charset="-128"/>
              </a:rPr>
              <a:t>第六階段：評估與維護</a:t>
            </a:r>
            <a:br>
              <a:rPr kumimoji="1" lang="zh-TW" altLang="en-US" sz="4400" smtClean="0">
                <a:latin typeface="MS Gothic" pitchFamily="49" charset="-128"/>
              </a:rPr>
            </a:br>
            <a:r>
              <a:rPr kumimoji="1" lang="en-US" altLang="zh-TW" sz="4400" smtClean="0">
                <a:latin typeface="MS Gothic" pitchFamily="49" charset="-128"/>
              </a:rPr>
              <a:t>(</a:t>
            </a:r>
            <a:r>
              <a:rPr lang="en-US" altLang="zh-TW" sz="4400" smtClean="0">
                <a:latin typeface="MS Gothic" pitchFamily="49" charset="-128"/>
              </a:rPr>
              <a:t>Call Center BSC</a:t>
            </a:r>
            <a:r>
              <a:rPr lang="zh-TW" altLang="en-US" sz="4400" smtClean="0">
                <a:latin typeface="MS Gothic" pitchFamily="49" charset="-128"/>
              </a:rPr>
              <a:t>指標</a:t>
            </a:r>
            <a:r>
              <a:rPr lang="en-US" altLang="zh-TW" sz="4400" smtClean="0">
                <a:latin typeface="MS Gothic" pitchFamily="49" charset="-128"/>
              </a:rPr>
              <a:t>)</a:t>
            </a:r>
          </a:p>
        </p:txBody>
      </p:sp>
      <p:graphicFrame>
        <p:nvGraphicFramePr>
          <p:cNvPr id="2042883" name="Group 3"/>
          <p:cNvGraphicFramePr>
            <a:graphicFrameLocks noGrp="1"/>
          </p:cNvGraphicFramePr>
          <p:nvPr/>
        </p:nvGraphicFramePr>
        <p:xfrm>
          <a:off x="685800" y="2057400"/>
          <a:ext cx="7770813" cy="4199514"/>
        </p:xfrm>
        <a:graphic>
          <a:graphicData uri="http://schemas.openxmlformats.org/drawingml/2006/table">
            <a:tbl>
              <a:tblPr/>
              <a:tblGrid>
                <a:gridCol w="609600"/>
                <a:gridCol w="533400"/>
                <a:gridCol w="2252663"/>
                <a:gridCol w="2287587"/>
                <a:gridCol w="1168400"/>
                <a:gridCol w="919163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構面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構面權重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指標項目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目標值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指標權重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統計週期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127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財務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35%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應收帳款權值天數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45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天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季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27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維護合約金額達成率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軟體維護合約達成 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85%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19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硬體維護合約達成 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70%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098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顧客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35%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CTI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結案率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CTI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案件一天內結案時效 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94%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CTI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接聽率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每月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CTI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電話接聽率達成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85%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9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客戶滿意度調查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總經理室客戶滿意度調查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85%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半年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889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客戶主動關懷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CALL OUT 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每季每家客戶一通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季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內部</a:t>
                      </a:r>
                      <a:b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程序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10%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知識庫資料審核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每季核准每人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150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題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100%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季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59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學習</a:t>
                      </a:r>
                      <a:b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成長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  <a:endParaRPr kumimoji="0" lang="en-US" altLang="zh-TW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教育訓練累計點數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學員點數每半年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每人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</a:t>
                      </a: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點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70%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半年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24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優甲人員離職率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優甲人員離職率低於</a:t>
                      </a: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30%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季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0823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400" b="1" smtClean="0">
                <a:latin typeface="標楷體" pitchFamily="65" charset="-120"/>
              </a:rPr>
              <a:t>策略執行展望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Call center</a:t>
            </a:r>
            <a:r>
              <a:rPr lang="zh-TW" altLang="en-US" smtClean="0"/>
              <a:t>預期成效</a:t>
            </a:r>
          </a:p>
        </p:txBody>
      </p:sp>
      <p:graphicFrame>
        <p:nvGraphicFramePr>
          <p:cNvPr id="2045955" name="Group 3"/>
          <p:cNvGraphicFramePr>
            <a:graphicFrameLocks noGrp="1"/>
          </p:cNvGraphicFramePr>
          <p:nvPr>
            <p:ph idx="1"/>
          </p:nvPr>
        </p:nvGraphicFramePr>
        <p:xfrm>
          <a:off x="687388" y="1657350"/>
          <a:ext cx="7770812" cy="3600452"/>
        </p:xfrm>
        <a:graphic>
          <a:graphicData uri="http://schemas.openxmlformats.org/drawingml/2006/table">
            <a:tbl>
              <a:tblPr/>
              <a:tblGrid>
                <a:gridCol w="2590800"/>
                <a:gridCol w="2589212"/>
                <a:gridCol w="2590800"/>
              </a:tblGrid>
              <a:tr h="5095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提高營業收入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軟體維護合約簽約率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75%→ 85%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59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硬體維護合約簽約率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50%→ 70%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59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提高客戶滿意度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Call Out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關懷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件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人*日→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件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43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客服滿意度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5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量表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=3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 →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分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43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提高問題處理時效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硬體到修逾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小時率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&lt;=15% →5%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59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硬體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On Site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比率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0.7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次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家月→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0.4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43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CALL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平均處理時間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15Min/</a:t>
                      </a: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件→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10Min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1E399-CDD7-493B-ADDC-72CBCC04355A}" type="slidenum">
              <a:rPr lang="en-US" altLang="zh-TW"/>
              <a:pPr>
                <a:defRPr/>
              </a:pPr>
              <a:t>62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9263"/>
            <a:ext cx="8839200" cy="7778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客服中心服務品質</a:t>
            </a: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78EDD-69CF-40F7-A76C-3258E2BCEB1F}" type="slidenum">
              <a:rPr lang="en-US" altLang="zh-TW"/>
              <a:pPr>
                <a:defRPr/>
              </a:pPr>
              <a:t>63</a:t>
            </a:fld>
            <a:endParaRPr lang="en-US" altLang="zh-TW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600200"/>
            <a:ext cx="6059488" cy="4064000"/>
            <a:chOff x="816" y="1008"/>
            <a:chExt cx="3817" cy="2560"/>
          </a:xfrm>
        </p:grpSpPr>
        <p:graphicFrame>
          <p:nvGraphicFramePr>
            <p:cNvPr id="20482" name="Object 4"/>
            <p:cNvGraphicFramePr>
              <a:graphicFrameLocks noChangeAspect="1"/>
            </p:cNvGraphicFramePr>
            <p:nvPr/>
          </p:nvGraphicFramePr>
          <p:xfrm>
            <a:off x="816" y="1008"/>
            <a:ext cx="3817" cy="2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Visio" r:id="rId6" imgW="9399600" imgH="6303600" progId="Visio.Drawing.11">
                    <p:embed/>
                  </p:oleObj>
                </mc:Choice>
                <mc:Fallback>
                  <p:oleObj name="Visio" r:id="rId6" imgW="9399600" imgH="6303600" progId="Visio.Drawing.11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008"/>
                          <a:ext cx="3817" cy="256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7" name="Line 5"/>
            <p:cNvSpPr>
              <a:spLocks noChangeShapeType="1"/>
            </p:cNvSpPr>
            <p:nvPr/>
          </p:nvSpPr>
          <p:spPr bwMode="auto">
            <a:xfrm>
              <a:off x="1400" y="2112"/>
              <a:ext cx="1528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20488" name="Rectangle 6"/>
            <p:cNvSpPr>
              <a:spLocks noChangeArrowheads="1"/>
            </p:cNvSpPr>
            <p:nvPr/>
          </p:nvSpPr>
          <p:spPr bwMode="auto">
            <a:xfrm>
              <a:off x="1424" y="2016"/>
              <a:ext cx="1296" cy="9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</p:grp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524000" y="57150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>
                <a:ea typeface="標楷體" pitchFamily="65" charset="-120"/>
              </a:rPr>
              <a:t>資料來源：修改自台科大科技創新與管理課程教材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96863"/>
            <a:ext cx="7772400" cy="7778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結    論</a:t>
            </a:r>
          </a:p>
        </p:txBody>
      </p:sp>
      <p:sp>
        <p:nvSpPr>
          <p:cNvPr id="434179" name="Rectangle 3"/>
          <p:cNvSpPr>
            <a:spLocks noChangeArrowheads="1"/>
          </p:cNvSpPr>
          <p:nvPr/>
        </p:nvSpPr>
        <p:spPr bwMode="auto">
          <a:xfrm>
            <a:off x="762000" y="863600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 anchor="ctr">
            <a:spAutoFit/>
          </a:bodyPr>
          <a:lstStyle/>
          <a:p>
            <a:pPr marL="342900" indent="-342900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專案主題</a:t>
            </a:r>
            <a:r>
              <a:rPr kumimoji="0" lang="zh-TW" altLang="en-US" sz="2000">
                <a:latin typeface="新細明體" charset="-120"/>
              </a:rPr>
              <a:t>：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 </a:t>
            </a:r>
          </a:p>
          <a:p>
            <a:pPr marL="342900" lvl="1" indent="-342900">
              <a:buFontTx/>
              <a:buAutoNum type="arabicPeriod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框架去除 </a:t>
            </a:r>
          </a:p>
          <a:p>
            <a:pPr marL="342900" lvl="1" indent="-342900">
              <a:buFontTx/>
              <a:buAutoNum type="arabicPeriod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建置知識運作螺旋</a:t>
            </a:r>
          </a:p>
          <a:p>
            <a:pPr marL="342900" lvl="1" indent="-342900">
              <a:buFontTx/>
              <a:buAutoNum type="arabicPeriod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導入實務社群</a:t>
            </a:r>
          </a:p>
          <a:p>
            <a:pPr marL="342900" lvl="1" indent="-342900">
              <a:buFontTx/>
              <a:buAutoNum type="arabicPeriod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提供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KM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佔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KPI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的比重</a:t>
            </a:r>
          </a:p>
          <a:p>
            <a:pPr marL="342900" lvl="1" indent="-342900">
              <a:buFontTx/>
              <a:buAutoNum type="arabicPeriod"/>
            </a:pP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  <a:p>
            <a:pPr marL="342900" lvl="1" indent="-342900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本組學習</a:t>
            </a:r>
            <a:r>
              <a:rPr kumimoji="0" lang="zh-TW" altLang="en-US" sz="2000">
                <a:latin typeface="新細明體" charset="-120"/>
              </a:rPr>
              <a:t>：</a:t>
            </a: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buFontTx/>
              <a:buAutoNum type="arabicPeriod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由個人學習變成組內學習知識運作螺旋</a:t>
            </a:r>
          </a:p>
          <a:p>
            <a:pPr marL="342900" lvl="1" indent="-342900">
              <a:buFontTx/>
              <a:buAutoNum type="arabicPeriod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職場交流</a:t>
            </a:r>
          </a:p>
          <a:p>
            <a:pPr marL="342900" lvl="1" indent="-342900">
              <a:buFontTx/>
              <a:buAutoNum type="arabicPeriod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學習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team work</a:t>
            </a:r>
          </a:p>
          <a:p>
            <a:pPr marL="342900" lvl="1" indent="-342900"/>
            <a:endParaRPr kumimoji="0" lang="en-US" altLang="zh-TW" sz="2000">
              <a:latin typeface="標楷體" pitchFamily="65" charset="-120"/>
              <a:ea typeface="標楷體" pitchFamily="65" charset="-120"/>
            </a:endParaRPr>
          </a:p>
          <a:p>
            <a:pPr marL="342900" lvl="1" indent="-342900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待續</a:t>
            </a:r>
            <a:r>
              <a:rPr kumimoji="0" lang="zh-TW" altLang="en-US" sz="2000">
                <a:latin typeface="新細明體" charset="-120"/>
              </a:rPr>
              <a:t>：</a:t>
            </a:r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buFontTx/>
              <a:buAutoNum type="arabicPeriod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對於系統思考</a:t>
            </a:r>
            <a:r>
              <a:rPr kumimoji="0" lang="zh-TW" altLang="en-US" sz="2000">
                <a:latin typeface="Times New Roman" pitchFamily="18" charset="0"/>
              </a:rPr>
              <a:t>、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SWOT</a:t>
            </a:r>
            <a:r>
              <a:rPr kumimoji="0" lang="zh-TW" altLang="en-US" sz="2000">
                <a:latin typeface="Times New Roman" pitchFamily="18" charset="0"/>
              </a:rPr>
              <a:t>、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知識盤點三者之間關連程度尚可進行深度的研究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marL="342900" lvl="1" indent="-342900">
              <a:buFontTx/>
              <a:buAutoNum type="arabicPeriod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未考慮成本效益分析</a:t>
            </a:r>
          </a:p>
          <a:p>
            <a:pPr marL="342900" lvl="1" indent="-342900">
              <a:buFontTx/>
              <a:buAutoNum type="arabicPeriod"/>
            </a:pP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未針對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KMS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做評估</a:t>
            </a:r>
          </a:p>
          <a:p>
            <a:pPr marL="342900" lvl="1" indent="-342900"/>
            <a:endParaRPr kumimoji="0" lang="zh-TW" altLang="en-US" sz="2000">
              <a:latin typeface="標楷體" pitchFamily="65" charset="-120"/>
              <a:ea typeface="標楷體" pitchFamily="65" charset="-120"/>
            </a:endParaRPr>
          </a:p>
          <a:p>
            <a:pPr marL="342900" lvl="1" indent="-342900"/>
            <a:endParaRPr kumimoji="0" lang="en-US" altLang="zh-TW" sz="2400">
              <a:latin typeface="新細明體" charset="-12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30188"/>
            <a:ext cx="8151812" cy="762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b="1" smtClean="0">
                <a:latin typeface="標楷體" pitchFamily="65" charset="-120"/>
              </a:rPr>
              <a:t>個案公司簡介</a:t>
            </a:r>
            <a:r>
              <a:rPr lang="en-US" altLang="zh-TW" sz="4400" b="1" smtClean="0">
                <a:latin typeface="Times New Roman"/>
              </a:rPr>
              <a:t>—</a:t>
            </a:r>
            <a:r>
              <a:rPr lang="zh-TW" altLang="en-US" sz="4400" b="1" smtClean="0">
                <a:latin typeface="標楷體" pitchFamily="65" charset="-120"/>
              </a:rPr>
              <a:t>營收來源</a:t>
            </a:r>
            <a:endParaRPr lang="zh-TW" altLang="en-US" sz="4800" b="1" smtClean="0"/>
          </a:p>
        </p:txBody>
      </p:sp>
      <p:graphicFrame>
        <p:nvGraphicFramePr>
          <p:cNvPr id="1638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76213" y="1633538"/>
          <a:ext cx="8802687" cy="453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圖表" r:id="rId6" imgW="8848649" imgH="4562526" progId="MSGraph.Chart.8">
                  <p:embed followColorScheme="full"/>
                </p:oleObj>
              </mc:Choice>
              <mc:Fallback>
                <p:oleObj name="圖表" r:id="rId6" imgW="8848649" imgH="4562526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1633538"/>
                        <a:ext cx="8802687" cy="4538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3C602-CED5-46A9-B031-0021A0B5E08C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0813" cy="8239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b="1" smtClean="0">
                <a:latin typeface="標楷體" pitchFamily="65" charset="-120"/>
              </a:rPr>
              <a:t>個案公司簡介</a:t>
            </a:r>
            <a:r>
              <a:rPr lang="en-US" altLang="zh-TW" smtClean="0">
                <a:latin typeface="Times New Roman" pitchFamily="18" charset="0"/>
              </a:rPr>
              <a:t>—</a:t>
            </a:r>
            <a:r>
              <a:rPr lang="zh-TW" altLang="en-US" smtClean="0">
                <a:latin typeface="Times New Roman" pitchFamily="18" charset="0"/>
              </a:rPr>
              <a:t>服務網 </a:t>
            </a:r>
            <a:r>
              <a:rPr lang="zh-TW" altLang="en-US" sz="4800" b="1" smtClean="0"/>
              <a:t> </a:t>
            </a:r>
          </a:p>
        </p:txBody>
      </p:sp>
      <p:sp>
        <p:nvSpPr>
          <p:cNvPr id="38093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610600" cy="457200"/>
          </a:xfrm>
          <a:noFill/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zh-TW" altLang="en-US" sz="2400" smtClean="0">
                <a:latin typeface="Times New Roman" pitchFamily="18" charset="0"/>
              </a:rPr>
              <a:t>目前客戶數</a:t>
            </a:r>
            <a:r>
              <a:rPr lang="en-US" altLang="zh-TW" sz="2400" smtClean="0">
                <a:latin typeface="Times New Roman" pitchFamily="18" charset="0"/>
              </a:rPr>
              <a:t>:</a:t>
            </a:r>
            <a:r>
              <a:rPr lang="zh-TW" altLang="en-US" sz="2400" smtClean="0">
                <a:latin typeface="Times New Roman" pitchFamily="18" charset="0"/>
              </a:rPr>
              <a:t>約</a:t>
            </a:r>
            <a:r>
              <a:rPr lang="en-US" altLang="zh-TW" sz="2400" smtClean="0">
                <a:latin typeface="Times New Roman" pitchFamily="18" charset="0"/>
              </a:rPr>
              <a:t>4000</a:t>
            </a:r>
            <a:r>
              <a:rPr lang="zh-TW" altLang="en-US" sz="2400" smtClean="0">
                <a:latin typeface="Times New Roman" pitchFamily="18" charset="0"/>
              </a:rPr>
              <a:t>家醫療院所</a:t>
            </a:r>
            <a:r>
              <a:rPr lang="en-US" altLang="zh-TW" sz="2400" smtClean="0">
                <a:latin typeface="Times New Roman" pitchFamily="18" charset="0"/>
              </a:rPr>
              <a:t>, 15</a:t>
            </a:r>
            <a:r>
              <a:rPr lang="zh-TW" altLang="en-US" sz="2400" smtClean="0">
                <a:latin typeface="Times New Roman" pitchFamily="18" charset="0"/>
              </a:rPr>
              <a:t>個營業點</a:t>
            </a: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B0AD9-37CD-4955-B662-0646A80FE43A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1524000"/>
            <a:ext cx="7467600" cy="4876800"/>
            <a:chOff x="528" y="960"/>
            <a:chExt cx="4704" cy="3072"/>
          </a:xfrm>
        </p:grpSpPr>
        <p:pic>
          <p:nvPicPr>
            <p:cNvPr id="380934" name="Picture 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FE"/>
                </a:clrFrom>
                <a:clrTo>
                  <a:srgbClr val="0000FE">
                    <a:alpha val="0"/>
                  </a:srgbClr>
                </a:clrTo>
              </a:clrChange>
            </a:blip>
            <a:srcRect l="2971" b="5882"/>
            <a:stretch>
              <a:fillRect/>
            </a:stretch>
          </p:blipFill>
          <p:spPr bwMode="auto">
            <a:xfrm>
              <a:off x="528" y="960"/>
              <a:ext cx="470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8134" name="AutoShape 6"/>
            <p:cNvSpPr>
              <a:spLocks noChangeArrowheads="1"/>
            </p:cNvSpPr>
            <p:nvPr/>
          </p:nvSpPr>
          <p:spPr bwMode="auto">
            <a:xfrm>
              <a:off x="624" y="1056"/>
              <a:ext cx="1344" cy="336"/>
            </a:xfrm>
            <a:prstGeom prst="wedgeEllipseCallout">
              <a:avLst>
                <a:gd name="adj1" fmla="val 113616"/>
                <a:gd name="adj2" fmla="val 140477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Arial" pitchFamily="34" charset="0"/>
                  <a:ea typeface="標楷體" pitchFamily="65" charset="-120"/>
                </a:rPr>
                <a:t>中牙醫系統總經銷</a:t>
              </a:r>
              <a:r>
                <a:rPr kumimoji="0" lang="en-US" altLang="zh-TW" sz="1400" b="1">
                  <a:latin typeface="Arial" pitchFamily="34" charset="0"/>
                  <a:ea typeface="標楷體" pitchFamily="65" charset="-120"/>
                </a:rPr>
                <a:t>-</a:t>
              </a:r>
              <a:r>
                <a:rPr kumimoji="0" lang="zh-TW" altLang="en-US" sz="1400" b="1">
                  <a:latin typeface="Arial" pitchFamily="34" charset="0"/>
                  <a:ea typeface="標楷體" pitchFamily="65" charset="-120"/>
                </a:rPr>
                <a:t>合華總公司</a:t>
              </a:r>
            </a:p>
          </p:txBody>
        </p:sp>
        <p:sp>
          <p:nvSpPr>
            <p:cNvPr id="1968135" name="AutoShape 7"/>
            <p:cNvSpPr>
              <a:spLocks noChangeArrowheads="1"/>
            </p:cNvSpPr>
            <p:nvPr/>
          </p:nvSpPr>
          <p:spPr bwMode="auto">
            <a:xfrm>
              <a:off x="4032" y="2208"/>
              <a:ext cx="1200" cy="288"/>
            </a:xfrm>
            <a:prstGeom prst="wedgeEllipseCallout">
              <a:avLst>
                <a:gd name="adj1" fmla="val -191917"/>
                <a:gd name="adj2" fmla="val -65278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Arial" pitchFamily="34" charset="0"/>
                  <a:ea typeface="標楷體" pitchFamily="65" charset="-120"/>
                </a:rPr>
                <a:t>中牙醫系統總經銷</a:t>
              </a:r>
              <a:r>
                <a:rPr kumimoji="0" lang="en-US" altLang="zh-TW" sz="1400" b="1">
                  <a:latin typeface="Arial" pitchFamily="34" charset="0"/>
                  <a:ea typeface="標楷體" pitchFamily="65" charset="-120"/>
                </a:rPr>
                <a:t>-</a:t>
              </a:r>
              <a:r>
                <a:rPr kumimoji="0" lang="zh-TW" altLang="en-US" sz="1400" b="1">
                  <a:latin typeface="Arial" pitchFamily="34" charset="0"/>
                  <a:ea typeface="標楷體" pitchFamily="65" charset="-120"/>
                </a:rPr>
                <a:t>台中</a:t>
              </a:r>
            </a:p>
          </p:txBody>
        </p:sp>
        <p:sp>
          <p:nvSpPr>
            <p:cNvPr id="1968136" name="AutoShape 8"/>
            <p:cNvSpPr>
              <a:spLocks noChangeArrowheads="1"/>
            </p:cNvSpPr>
            <p:nvPr/>
          </p:nvSpPr>
          <p:spPr bwMode="auto">
            <a:xfrm>
              <a:off x="1920" y="3696"/>
              <a:ext cx="1200" cy="288"/>
            </a:xfrm>
            <a:prstGeom prst="wedgeEllipseCallout">
              <a:avLst>
                <a:gd name="adj1" fmla="val -18500"/>
                <a:gd name="adj2" fmla="val -372917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defRPr/>
              </a:pPr>
              <a:r>
                <a:rPr kumimoji="0" lang="zh-TW" altLang="en-US" sz="1400" b="1">
                  <a:latin typeface="Arial" pitchFamily="34" charset="0"/>
                  <a:ea typeface="標楷體" pitchFamily="65" charset="-120"/>
                </a:rPr>
                <a:t>中牙醫系統總經銷</a:t>
              </a:r>
              <a:r>
                <a:rPr kumimoji="0" lang="en-US" altLang="zh-TW" sz="1400" b="1">
                  <a:latin typeface="Arial" pitchFamily="34" charset="0"/>
                  <a:ea typeface="標楷體" pitchFamily="65" charset="-120"/>
                </a:rPr>
                <a:t>-</a:t>
              </a:r>
              <a:r>
                <a:rPr kumimoji="0" lang="zh-TW" altLang="en-US" sz="1400" b="1">
                  <a:latin typeface="Arial" pitchFamily="34" charset="0"/>
                  <a:ea typeface="標楷體" pitchFamily="65" charset="-120"/>
                </a:rPr>
                <a:t>高雄</a:t>
              </a:r>
            </a:p>
          </p:txBody>
        </p:sp>
        <p:sp>
          <p:nvSpPr>
            <p:cNvPr id="380938" name="Rectangle 9"/>
            <p:cNvSpPr>
              <a:spLocks noChangeArrowheads="1"/>
            </p:cNvSpPr>
            <p:nvPr/>
          </p:nvSpPr>
          <p:spPr bwMode="auto">
            <a:xfrm>
              <a:off x="1986" y="1056"/>
              <a:ext cx="1632" cy="2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380939" name="Rectangle 10"/>
            <p:cNvSpPr>
              <a:spLocks noChangeArrowheads="1"/>
            </p:cNvSpPr>
            <p:nvPr/>
          </p:nvSpPr>
          <p:spPr bwMode="auto">
            <a:xfrm>
              <a:off x="2922" y="1200"/>
              <a:ext cx="1200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  <p:sp>
          <p:nvSpPr>
            <p:cNvPr id="380940" name="Rectangle 11"/>
            <p:cNvSpPr>
              <a:spLocks noChangeArrowheads="1"/>
            </p:cNvSpPr>
            <p:nvPr/>
          </p:nvSpPr>
          <p:spPr bwMode="auto">
            <a:xfrm>
              <a:off x="1968" y="1072"/>
              <a:ext cx="432" cy="2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zh-TW" altLang="en-US"/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0813" cy="82391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400" b="1" smtClean="0">
                <a:latin typeface="標楷體" pitchFamily="65" charset="-120"/>
              </a:rPr>
              <a:t>個案公司願景</a:t>
            </a:r>
            <a:r>
              <a:rPr lang="zh-TW" altLang="en-US" sz="4800" b="1" smtClean="0"/>
              <a:t> </a:t>
            </a:r>
          </a:p>
        </p:txBody>
      </p:sp>
      <p:sp>
        <p:nvSpPr>
          <p:cNvPr id="38195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057400"/>
            <a:ext cx="6553200" cy="3124200"/>
          </a:xfrm>
          <a:noFill/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zh-TW" altLang="en-US" sz="4000" smtClean="0"/>
              <a:t>醫療資訊服務的</a:t>
            </a:r>
          </a:p>
          <a:p>
            <a:pPr marL="609600" indent="-609600" eaLnBrk="1" hangingPunct="1">
              <a:buFontTx/>
              <a:buNone/>
            </a:pPr>
            <a:r>
              <a:rPr lang="zh-TW" altLang="en-US" sz="4000" smtClean="0"/>
              <a:t>           主要提供者</a:t>
            </a:r>
          </a:p>
          <a:p>
            <a:pPr marL="609600" indent="-609600" eaLnBrk="1" hangingPunct="1">
              <a:spcBef>
                <a:spcPct val="80000"/>
              </a:spcBef>
              <a:buFontTx/>
              <a:buNone/>
            </a:pPr>
            <a:r>
              <a:rPr lang="zh-TW" altLang="en-US" sz="4000" smtClean="0"/>
              <a:t>    				</a:t>
            </a:r>
            <a:r>
              <a:rPr lang="en-US" altLang="zh-TW" sz="4000" smtClean="0">
                <a:solidFill>
                  <a:srgbClr val="FF0000"/>
                </a:solidFill>
              </a:rPr>
              <a:t>M.I.S.P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1D75E-1917-4D6D-844D-4386C68BD24F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e&amp;money">
  <a:themeElements>
    <a:clrScheme name="time&amp;money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time&amp;money">
      <a:majorFont>
        <a:latin typeface="Arial"/>
        <a:ea typeface="MS Gothic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e&amp;money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&amp;money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&amp;money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&amp;money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&amp;money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&amp;money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10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11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12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13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14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15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16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17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18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19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2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20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21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22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23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24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25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26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27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28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29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3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30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31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32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33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34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35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36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37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38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39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4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40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41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42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43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44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45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46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47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48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49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5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50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51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52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53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54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55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56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57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58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59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6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60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61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62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63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64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7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8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ppt/theme/themeOverride9.xml><?xml version="1.0" encoding="utf-8"?>
<a:themeOverride xmlns:a="http://schemas.openxmlformats.org/drawingml/2006/main">
  <a:clrScheme name="time&amp;money 1">
    <a:dk1>
      <a:srgbClr val="000044"/>
    </a:dk1>
    <a:lt1>
      <a:srgbClr val="FFFFFF"/>
    </a:lt1>
    <a:dk2>
      <a:srgbClr val="000066"/>
    </a:dk2>
    <a:lt2>
      <a:srgbClr val="FFCC00"/>
    </a:lt2>
    <a:accent1>
      <a:srgbClr val="9CE157"/>
    </a:accent1>
    <a:accent2>
      <a:srgbClr val="2663A0"/>
    </a:accent2>
    <a:accent3>
      <a:srgbClr val="AAAAB8"/>
    </a:accent3>
    <a:accent4>
      <a:srgbClr val="DADADA"/>
    </a:accent4>
    <a:accent5>
      <a:srgbClr val="CBEEB4"/>
    </a:accent5>
    <a:accent6>
      <a:srgbClr val="215991"/>
    </a:accent6>
    <a:hlink>
      <a:srgbClr val="F98D43"/>
    </a:hlink>
    <a:folHlink>
      <a:srgbClr val="CC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4502</Words>
  <Application>Microsoft Office PowerPoint</Application>
  <PresentationFormat>如螢幕大小 (4:3)</PresentationFormat>
  <Paragraphs>1361</Paragraphs>
  <Slides>64</Slides>
  <Notes>31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64</vt:i4>
      </vt:variant>
    </vt:vector>
  </HeadingPairs>
  <TitlesOfParts>
    <vt:vector size="67" baseType="lpstr">
      <vt:lpstr>time&amp;money</vt:lpstr>
      <vt:lpstr>圖表</vt:lpstr>
      <vt:lpstr>Visio</vt:lpstr>
      <vt:lpstr>PowerPoint 簡報</vt:lpstr>
      <vt:lpstr>Agenda </vt:lpstr>
      <vt:lpstr>個案公司簡介</vt:lpstr>
      <vt:lpstr>公司組織圖</vt:lpstr>
      <vt:lpstr>市場分析</vt:lpstr>
      <vt:lpstr>市場佔有家數</vt:lpstr>
      <vt:lpstr>個案公司簡介—營收來源</vt:lpstr>
      <vt:lpstr>個案公司簡介—服務網  </vt:lpstr>
      <vt:lpstr>個案公司願景 </vt:lpstr>
      <vt:lpstr>個案公司短中期目標</vt:lpstr>
      <vt:lpstr>服務單位現況</vt:lpstr>
      <vt:lpstr>服務單位職責</vt:lpstr>
      <vt:lpstr>服務單位現況說明</vt:lpstr>
      <vt:lpstr>PowerPoint 簡報</vt:lpstr>
      <vt:lpstr>服務單位目前面臨的問題</vt:lpstr>
      <vt:lpstr>PowerPoint 簡報</vt:lpstr>
      <vt:lpstr>系統思考圖分析</vt:lpstr>
      <vt:lpstr>公司業績成長上限圖</vt:lpstr>
      <vt:lpstr>如何提升客服滿意度</vt:lpstr>
      <vt:lpstr>問卷訪查</vt:lpstr>
      <vt:lpstr>問卷題型</vt:lpstr>
      <vt:lpstr>問卷調查內容</vt:lpstr>
      <vt:lpstr>問卷分佈概述調查</vt:lpstr>
      <vt:lpstr>提升公司營收加強事項優先順序</vt:lpstr>
      <vt:lpstr>問卷調查結論</vt:lpstr>
      <vt:lpstr>經由系統思考圖推論</vt:lpstr>
      <vt:lpstr>知識盤點分析</vt:lpstr>
      <vt:lpstr> 公司關鍵成功因素(C.S.F)</vt:lpstr>
      <vt:lpstr>Call Center關鍵成功因素</vt:lpstr>
      <vt:lpstr>PowerPoint 簡報</vt:lpstr>
      <vt:lpstr>PowerPoint 簡報</vt:lpstr>
      <vt:lpstr>知識屬性分析</vt:lpstr>
      <vt:lpstr>PowerPoint 簡報</vt:lpstr>
      <vt:lpstr>PowerPoint 簡報</vt:lpstr>
      <vt:lpstr>PowerPoint 簡報</vt:lpstr>
      <vt:lpstr>經由知識屬性分析推論</vt:lpstr>
      <vt:lpstr>SWOT分析</vt:lpstr>
      <vt:lpstr>服務單位SWOT分析</vt:lpstr>
      <vt:lpstr>服務單位SWOT分析</vt:lpstr>
      <vt:lpstr>經由SWOT分析推論</vt:lpstr>
      <vt:lpstr>三項推論結果彙總</vt:lpstr>
      <vt:lpstr>知識缺口彙整</vt:lpstr>
      <vt:lpstr>知識缺口彌補執行方案</vt:lpstr>
      <vt:lpstr>知識缺口的彌補策略- 項目 1-1</vt:lpstr>
      <vt:lpstr>知識缺口的彌補策略- 項目 1-2</vt:lpstr>
      <vt:lpstr>知識缺口的彌補策略- 項目 2</vt:lpstr>
      <vt:lpstr>知識缺口的彌補策略- 項目 3</vt:lpstr>
      <vt:lpstr>知識缺口的彌補策略- 項目 4</vt:lpstr>
      <vt:lpstr>知識缺口的彌補策略- 項目 5</vt:lpstr>
      <vt:lpstr>知識缺口的彌補策略- 項目 6</vt:lpstr>
      <vt:lpstr>知識缺口的彌補策略- 項目 7</vt:lpstr>
      <vt:lpstr>知識缺口的彌補策略- 項目 8</vt:lpstr>
      <vt:lpstr>客服中心知識管理程序</vt:lpstr>
      <vt:lpstr>客服中心知識管理程序</vt:lpstr>
      <vt:lpstr>第一階段：認知覺醒</vt:lpstr>
      <vt:lpstr>第二階段：擬定策略</vt:lpstr>
      <vt:lpstr>第二階段：擬定策略 知識缺口列表</vt:lpstr>
      <vt:lpstr>第三階段：設計(營運設計) 目前客服作業流程</vt:lpstr>
      <vt:lpstr>第三階段：設計(營運設計) 未來客服作業流程</vt:lpstr>
      <vt:lpstr>第六階段：評估與維護 (Call Center BSC指標)</vt:lpstr>
      <vt:lpstr>策略執行展望</vt:lpstr>
      <vt:lpstr>Call center預期成效</vt:lpstr>
      <vt:lpstr>客服中心服務品質</vt:lpstr>
      <vt:lpstr>結    論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Your User Name</dc:creator>
  <cp:lastModifiedBy>George Lee</cp:lastModifiedBy>
  <cp:revision>2</cp:revision>
  <dcterms:created xsi:type="dcterms:W3CDTF">2010-07-14T13:07:37Z</dcterms:created>
  <dcterms:modified xsi:type="dcterms:W3CDTF">2017-09-12T06:19:45Z</dcterms:modified>
</cp:coreProperties>
</file>